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1097" r:id="rId2"/>
    <p:sldId id="1128" r:id="rId3"/>
    <p:sldId id="1194" r:id="rId4"/>
    <p:sldId id="1195" r:id="rId5"/>
    <p:sldId id="1196" r:id="rId6"/>
    <p:sldId id="1231" r:id="rId7"/>
    <p:sldId id="1232" r:id="rId8"/>
    <p:sldId id="1197" r:id="rId9"/>
    <p:sldId id="1198" r:id="rId10"/>
    <p:sldId id="1199" r:id="rId11"/>
    <p:sldId id="1130" r:id="rId12"/>
    <p:sldId id="1193" r:id="rId13"/>
    <p:sldId id="1131" r:id="rId14"/>
    <p:sldId id="1233" r:id="rId15"/>
    <p:sldId id="1234" r:id="rId16"/>
    <p:sldId id="1200" r:id="rId17"/>
    <p:sldId id="1201" r:id="rId18"/>
    <p:sldId id="1202" r:id="rId19"/>
    <p:sldId id="1203" r:id="rId20"/>
    <p:sldId id="1132" r:id="rId21"/>
    <p:sldId id="1205" r:id="rId22"/>
    <p:sldId id="1230" r:id="rId23"/>
    <p:sldId id="1206" r:id="rId24"/>
    <p:sldId id="1208" r:id="rId25"/>
    <p:sldId id="1210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00"/>
    <a:srgbClr val="FF00FF"/>
    <a:srgbClr val="000066"/>
    <a:srgbClr val="BBE0E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72" y="-5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2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2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fld id="{FB5B654C-465E-BC40-B170-2ADE923C4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667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BF6D0F-171E-4D43-8315-14265375696A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8755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80590C78-98C7-574F-B5AC-DB904624152B}" type="slidenum">
              <a:rPr lang="en-US" b="0"/>
              <a:pPr eaLnBrk="1" hangingPunct="1">
                <a:defRPr/>
              </a:pPr>
              <a:t>6</a:t>
            </a:fld>
            <a:endParaRPr lang="en-US" b="0"/>
          </a:p>
        </p:txBody>
      </p:sp>
      <p:sp>
        <p:nvSpPr>
          <p:cNvPr id="911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ABE90E34-0DBD-254A-91FA-0364897B6ADC}" type="slidenum">
              <a:rPr lang="en-US" b="0"/>
              <a:pPr eaLnBrk="1" hangingPunct="1">
                <a:defRPr/>
              </a:pPr>
              <a:t>7</a:t>
            </a:fld>
            <a:endParaRPr lang="en-US" b="0"/>
          </a:p>
        </p:txBody>
      </p:sp>
      <p:sp>
        <p:nvSpPr>
          <p:cNvPr id="911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6BF3B-DD12-C446-A643-01CCAF359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42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16303-DA13-AC4F-8898-C18EE484B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0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BA211-7C11-E44E-987F-46DDEDD84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7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29C34-28B7-344F-B99F-513B1961C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3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A015-AE42-3248-9647-36040895B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9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32EB9-6159-244C-B5F3-89DB3A706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9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61D41-9285-0547-A55C-97FDBBBC9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53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A2917-0EBB-604F-8144-C37AA66DC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18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CB86B-11D9-DE4D-92B0-3E0FFAE4F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3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34E3C-38A5-FA40-88DF-350F315BF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69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2B5D0-7916-1A49-B11B-DFD73B94E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7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fld id="{57E5680B-2C4F-1141-B661-45BD440B1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9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5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9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lanckspectru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24994"/>
            <a:ext cx="7488832" cy="4456334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7504" y="6051376"/>
            <a:ext cx="2339876" cy="7620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None/>
            </a:pPr>
            <a:r>
              <a:rPr lang="fr-FR" sz="1800" b="0" i="1" dirty="0">
                <a:solidFill>
                  <a:srgbClr val="FFFF00"/>
                </a:solidFill>
                <a:latin typeface="Times New Roman" charset="0"/>
              </a:rPr>
              <a:t>John ELLIS,</a:t>
            </a:r>
          </a:p>
          <a:p>
            <a:pPr algn="ctr" eaLnBrk="0" hangingPunct="0">
              <a:spcBef>
                <a:spcPct val="20000"/>
              </a:spcBef>
              <a:buNone/>
            </a:pPr>
            <a:r>
              <a:rPr lang="fr-FR" sz="1800" b="0" i="1" dirty="0" err="1">
                <a:solidFill>
                  <a:srgbClr val="FFFF00"/>
                </a:solidFill>
                <a:latin typeface="Times New Roman" charset="0"/>
              </a:rPr>
              <a:t>King’s</a:t>
            </a:r>
            <a:r>
              <a:rPr lang="fr-FR" sz="1800" b="0" i="1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fr-FR" sz="1800" b="0" i="1" dirty="0" err="1">
                <a:solidFill>
                  <a:srgbClr val="FFFF00"/>
                </a:solidFill>
                <a:latin typeface="Times New Roman" charset="0"/>
              </a:rPr>
              <a:t>College</a:t>
            </a:r>
            <a:r>
              <a:rPr lang="fr-FR" sz="1800" b="0" i="1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fr-FR" sz="1800" b="0" i="1" dirty="0" smtClean="0">
                <a:solidFill>
                  <a:srgbClr val="FFFF00"/>
                </a:solidFill>
                <a:latin typeface="Times New Roman" charset="0"/>
              </a:rPr>
              <a:t>London</a:t>
            </a:r>
            <a:endParaRPr lang="fr-FR" sz="1800" b="0" i="1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6632"/>
            <a:ext cx="8496300" cy="1872208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6000" dirty="0" smtClean="0">
                <a:latin typeface="Times New Roman" charset="0"/>
                <a:cs typeface="+mn-cs"/>
              </a:rPr>
              <a:t>Planck-Compatible Inflationary Models</a:t>
            </a:r>
            <a:endParaRPr lang="en-US" sz="9600" dirty="0" smtClean="0">
              <a:latin typeface="Times New Roman" charset="0"/>
              <a:cs typeface="+mn-cs"/>
            </a:endParaRPr>
          </a:p>
        </p:txBody>
      </p:sp>
      <p:pic>
        <p:nvPicPr>
          <p:cNvPr id="7" name="Picture 3" descr="potenti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597988"/>
            <a:ext cx="3024336" cy="204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333769" y="2720224"/>
            <a:ext cx="318351" cy="29315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518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23699E-6 C 0.00659 -0.00278 0.00434 -0.00301 0.01267 3.23699E-6 C 0.01597 0.00115 0.02552 0.00416 0.02222 0.00416 C 0.02066 0.00416 0.01753 0.00416 0.01753 0.00416 C 0.01597 0.00346 0.01423 0.00277 0.01267 0.00208 C 0.01059 0.00138 0.00711 0.00277 0.00642 3.23699E-6 C 0.0059 -0.00232 0.00954 -0.00278 0.01111 -0.00417 C 0.01909 -0.00162 0.02673 0.00231 0.03489 0.00416 C 0.03854 0.00508 0.04236 0.00555 0.046 0.00624 C 0.04652 0.00624 0.04774 0.00624 0.04774 0.00624 C 0.03402 0.00046 0.04843 0.00601 0.01753 0.00208 C 0.01111 0.00138 0.00468 -0.00208 -0.00157 -0.00417 C 0.00954 -0.00902 0.02187 0.00277 0.03333 0.00416 C 0.04288 0.00531 0.05243 0.00555 0.06198 0.00624 C 0.07309 0.01179 0.08645 0.01202 0.0493 0.00855 C 0.03333 0.00092 0.01632 0.00531 5.55556E-7 3.23699E-6 Z " pathEditMode="relative" ptsTypes="ffffffffffffffff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C 0.01025 0.0007 0.02344 -0.00092 0.03334 0.00672 C 0.04046 0.01227 0.03473 0.00834 0.04202 0.01158 C 0.04428 0.0125 0.04636 0.01389 0.04844 0.01505 C 0.04948 0.01551 0.05157 0.01667 0.05157 0.01667 C 0.05452 0.02107 0.05747 0.0213 0.06129 0.02338 C 0.06875 0.03426 0.07275 0.03357 0.08178 0.0382 C 0.09046 0.04722 0.09011 0.04908 0.09375 0.06482 C 0.0948 0.06968 0.09497 0.07755 0.09688 0.08125 C 0.09862 0.08449 0.10313 0.08889 0.10556 0.09121 C 0.10886 0.09885 0.1099 0.09491 0.11303 0.10116 C 0.11632 0.10764 0.11424 0.11019 0.11945 0.11297 C 0.12101 0.11991 0.12344 0.12662 0.12605 0.13264 C 0.12778 0.14167 0.12639 0.13635 0.13143 0.14769 C 0.13212 0.14931 0.13351 0.15278 0.13351 0.15278 C 0.13698 0.16945 0.14393 0.18172 0.15504 0.18588 C 0.15834 0.18542 0.16198 0.18658 0.16476 0.18426 C 0.16806 0.18148 0.17101 0.16806 0.17223 0.16273 C 0.17362 0.16875 0.17483 0.17153 0.17223 0.17917 C 0.17223 0.17963 0.16598 0.18264 0.1658 0.18264 C 0.15869 0.18172 0.14879 0.18403 0.14428 0.17431 C 0.14184 0.16227 0.14323 0.16135 0.13994 0.16945 C 0.14514 0.17477 0.14115 0.1713 0.14757 0.17431 C 0.14983 0.17523 0.154 0.17755 0.154 0.17778 C 0.16216 0.1757 0.16528 0.17477 0.16789 0.16273 C 0.16632 0.19769 0.16667 0.18611 0.13889 0.18426 C 0.13855 0.1794 0.1349 0.16991 0.14098 0.17107 C 0.14132 0.17107 0.14896 0.175 0.1507 0.17593 C 0.15174 0.17639 0.154 0.17755 0.154 0.17778 C 0.15782 0.18357 0.15938 0.18264 0.16476 0.18102 C 0.16546 0.17986 0.16632 0.17894 0.16684 0.17755 C 0.16789 0.17454 0.1691 0.1676 0.1691 0.16783 C 0.17257 0.18472 0.16303 0.18426 0.15504 0.18426 " pathEditMode="relative" rAng="0" ptsTypes="fffffffffffffff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33" y="9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260648"/>
            <a:ext cx="8999984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Effective Potential in </a:t>
            </a:r>
            <a:r>
              <a:rPr lang="en-US" sz="4000" dirty="0" err="1" smtClean="0">
                <a:latin typeface="Times New Roman"/>
                <a:cs typeface="Times New Roman"/>
              </a:rPr>
              <a:t>Wess-Zumino</a:t>
            </a:r>
            <a:r>
              <a:rPr lang="en-US" sz="4000" dirty="0" smtClean="0">
                <a:latin typeface="Times New Roman"/>
                <a:cs typeface="Times New Roman"/>
              </a:rPr>
              <a:t>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184576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sz="2800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Effective potential: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Equivalent to single-field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      model for </a:t>
            </a:r>
            <a:r>
              <a:rPr lang="en-US" dirty="0" err="1" smtClean="0">
                <a:latin typeface="Times New Roman"/>
                <a:cs typeface="Times New Roman"/>
              </a:rPr>
              <a:t>θ</a:t>
            </a:r>
            <a:r>
              <a:rPr lang="en-US" dirty="0" smtClean="0">
                <a:latin typeface="Times New Roman"/>
                <a:cs typeface="Times New Roman"/>
              </a:rPr>
              <a:t> = 0 (good)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Combination of </a:t>
            </a:r>
            <a:r>
              <a:rPr lang="en-US" dirty="0">
                <a:latin typeface="Times New Roman"/>
                <a:cs typeface="Times New Roman"/>
              </a:rPr>
              <a:t>φ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+ </a:t>
            </a:r>
            <a:r>
              <a:rPr lang="en-US" dirty="0">
                <a:latin typeface="Times New Roman"/>
                <a:cs typeface="Times New Roman"/>
              </a:rPr>
              <a:t>φ</a:t>
            </a:r>
            <a:r>
              <a:rPr lang="en-US" baseline="30000" dirty="0" smtClean="0">
                <a:latin typeface="Times New Roman"/>
                <a:cs typeface="Times New Roman"/>
              </a:rPr>
              <a:t>4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marL="0" indent="0" eaLnBrk="1" hangingPunct="1">
              <a:buNone/>
              <a:defRPr/>
            </a:pP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     for </a:t>
            </a:r>
            <a:r>
              <a:rPr lang="en-US" dirty="0" err="1" smtClean="0">
                <a:latin typeface="Times New Roman"/>
                <a:cs typeface="Times New Roman"/>
              </a:rPr>
              <a:t>θ</a:t>
            </a:r>
            <a:r>
              <a:rPr lang="en-US" dirty="0" smtClean="0">
                <a:latin typeface="Times New Roman"/>
                <a:cs typeface="Times New Roman"/>
              </a:rPr>
              <a:t> = π/2 (no good)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Good inflation for </a:t>
            </a:r>
          </a:p>
          <a:p>
            <a:pPr marL="0" indent="0" eaLnBrk="1" hangingPunct="1">
              <a:buNone/>
              <a:defRPr/>
            </a:pP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suitable μ,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λ</a:t>
            </a: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3Dpl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01008"/>
            <a:ext cx="4320480" cy="3034874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</p:pic>
      <p:pic>
        <p:nvPicPr>
          <p:cNvPr id="6" name="Picture 5" descr="WZ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564904"/>
            <a:ext cx="5088566" cy="832674"/>
          </a:xfrm>
          <a:prstGeom prst="rect">
            <a:avLst/>
          </a:prstGeom>
          <a:ln>
            <a:noFill/>
          </a:ln>
        </p:spPr>
      </p:pic>
      <p:pic>
        <p:nvPicPr>
          <p:cNvPr id="5" name="Picture 4" descr="W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223" y="1700808"/>
            <a:ext cx="2680913" cy="792088"/>
          </a:xfrm>
          <a:prstGeom prst="rect">
            <a:avLst/>
          </a:prstGeom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436096" y="5671786"/>
            <a:ext cx="1944216" cy="64807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876256" y="4807690"/>
            <a:ext cx="1258793" cy="9048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Good</a:t>
            </a:r>
            <a:endParaRPr lang="en-US" sz="2400" b="0" dirty="0">
              <a:solidFill>
                <a:srgbClr val="FFFF00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inflation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932040" y="6474822"/>
            <a:ext cx="3809256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Croon, </a:t>
            </a:r>
            <a:r>
              <a:rPr lang="en-US" sz="1600" b="0" dirty="0">
                <a:solidFill>
                  <a:srgbClr val="FFFF00"/>
                </a:solidFill>
              </a:rPr>
              <a:t>JE </a:t>
            </a:r>
            <a:r>
              <a:rPr lang="en-US" sz="1600" b="0" dirty="0" smtClean="0">
                <a:solidFill>
                  <a:srgbClr val="FFFF00"/>
                </a:solidFill>
              </a:rPr>
              <a:t>&amp; </a:t>
            </a:r>
            <a:r>
              <a:rPr lang="en-US" sz="1600" b="0" dirty="0" err="1" smtClean="0">
                <a:solidFill>
                  <a:srgbClr val="FFFF00"/>
                </a:solidFill>
              </a:rPr>
              <a:t>Mavromatos</a:t>
            </a:r>
            <a:r>
              <a:rPr lang="en-US" sz="1600" b="0" dirty="0" smtClean="0">
                <a:solidFill>
                  <a:srgbClr val="FFFF00"/>
                </a:solidFill>
              </a:rPr>
              <a:t>: </a:t>
            </a:r>
            <a:r>
              <a:rPr lang="en-US" sz="1600" b="0" dirty="0">
                <a:solidFill>
                  <a:srgbClr val="FFFF00"/>
                </a:solidFill>
              </a:rPr>
              <a:t>arXiv:</a:t>
            </a:r>
            <a:r>
              <a:rPr lang="en-US" sz="1600" b="0" dirty="0" smtClean="0">
                <a:solidFill>
                  <a:srgbClr val="FFFF00"/>
                </a:solidFill>
              </a:rPr>
              <a:t>1303.6253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632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107950" y="260350"/>
            <a:ext cx="8891588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3600">
                <a:latin typeface="Times New Roman" charset="0"/>
                <a:ea typeface="ＭＳ Ｐゴシック" charset="0"/>
                <a:cs typeface="Times New Roman" charset="0"/>
              </a:rPr>
              <a:t>Supersymmetric Inflation in Light of Planck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107950" y="1557338"/>
            <a:ext cx="8856663" cy="4679950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Times New Roman" charset="0"/>
              </a:rPr>
              <a:t>Supersymmetric Wess-Zumino (WZ) model consistent with Planck data</a:t>
            </a:r>
            <a:endParaRPr lang="en-US">
              <a:solidFill>
                <a:srgbClr val="0000FF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2771" name="Picture 4" descr="Planckcompare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605088"/>
            <a:ext cx="5329238" cy="4116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6627813" y="2925763"/>
            <a:ext cx="536575" cy="584200"/>
          </a:xfrm>
          <a:prstGeom prst="rect">
            <a:avLst/>
          </a:prstGeom>
          <a:solidFill>
            <a:srgbClr val="99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b="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ϕ</a:t>
            </a:r>
            <a:r>
              <a:rPr lang="en-US" sz="3200" b="0" baseline="30000" dirty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</a:t>
            </a:r>
          </a:p>
        </p:txBody>
      </p:sp>
      <p:sp>
        <p:nvSpPr>
          <p:cNvPr id="32773" name="AutoShape 11"/>
          <p:cNvSpPr>
            <a:spLocks noChangeArrowheads="1"/>
          </p:cNvSpPr>
          <p:nvPr/>
        </p:nvSpPr>
        <p:spPr bwMode="auto">
          <a:xfrm flipH="1">
            <a:off x="4068763" y="3141663"/>
            <a:ext cx="2592387" cy="215900"/>
          </a:xfrm>
          <a:prstGeom prst="rightArrow">
            <a:avLst>
              <a:gd name="adj1" fmla="val 50000"/>
              <a:gd name="adj2" fmla="val 192729"/>
            </a:avLst>
          </a:prstGeom>
          <a:solidFill>
            <a:srgbClr val="99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32774" name="TextBox 8"/>
          <p:cNvSpPr txBox="1">
            <a:spLocks noChangeArrowheads="1"/>
          </p:cNvSpPr>
          <p:nvPr/>
        </p:nvSpPr>
        <p:spPr bwMode="auto">
          <a:xfrm>
            <a:off x="7059613" y="3781425"/>
            <a:ext cx="536575" cy="584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b="0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ϕ</a:t>
            </a:r>
            <a:r>
              <a:rPr lang="en-US" sz="3200" b="0" baseline="30000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2</a:t>
            </a:r>
          </a:p>
        </p:txBody>
      </p:sp>
      <p:sp>
        <p:nvSpPr>
          <p:cNvPr id="32775" name="AutoShape 11"/>
          <p:cNvSpPr>
            <a:spLocks noChangeArrowheads="1"/>
          </p:cNvSpPr>
          <p:nvPr/>
        </p:nvSpPr>
        <p:spPr bwMode="auto">
          <a:xfrm flipH="1">
            <a:off x="4500563" y="3997325"/>
            <a:ext cx="2592387" cy="215900"/>
          </a:xfrm>
          <a:prstGeom prst="rightArrow">
            <a:avLst>
              <a:gd name="adj1" fmla="val 50000"/>
              <a:gd name="adj2" fmla="val 192729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742113" y="4868863"/>
            <a:ext cx="400050" cy="5857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b="0" dirty="0" err="1">
                <a:solidFill>
                  <a:srgbClr val="000000"/>
                </a:solidFill>
                <a:latin typeface="Times New Roman" charset="0"/>
                <a:cs typeface="Times New Roman" charset="0"/>
              </a:rPr>
              <a:t>ϕ</a:t>
            </a:r>
            <a:endParaRPr lang="en-US" sz="3200" b="0" baseline="30000" dirty="0">
              <a:solidFill>
                <a:srgbClr val="0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 flipH="1">
            <a:off x="5373688" y="5157788"/>
            <a:ext cx="1368425" cy="134937"/>
          </a:xfrm>
          <a:prstGeom prst="rightArrow">
            <a:avLst>
              <a:gd name="adj1" fmla="val 50000"/>
              <a:gd name="adj2" fmla="val 193153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1187450" y="5156200"/>
            <a:ext cx="2592388" cy="215900"/>
          </a:xfrm>
          <a:prstGeom prst="rightArrow">
            <a:avLst>
              <a:gd name="adj1" fmla="val 50000"/>
              <a:gd name="adj2" fmla="val 192729"/>
            </a:avLst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8" name="AutoShape 11"/>
          <p:cNvSpPr>
            <a:spLocks noChangeArrowheads="1"/>
          </p:cNvSpPr>
          <p:nvPr/>
        </p:nvSpPr>
        <p:spPr bwMode="auto">
          <a:xfrm rot="729015">
            <a:off x="762000" y="5356225"/>
            <a:ext cx="2592388" cy="217488"/>
          </a:xfrm>
          <a:prstGeom prst="rightArrow">
            <a:avLst>
              <a:gd name="adj1" fmla="val 50000"/>
              <a:gd name="adj2" fmla="val 191322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421563" y="5292725"/>
            <a:ext cx="750887" cy="584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ϕ</a:t>
            </a:r>
            <a:r>
              <a:rPr lang="en-US" sz="3200" b="0" baseline="3000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2/3</a:t>
            </a:r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auto">
          <a:xfrm flipH="1">
            <a:off x="5599113" y="5508625"/>
            <a:ext cx="1935162" cy="152400"/>
          </a:xfrm>
          <a:prstGeom prst="rightArrow">
            <a:avLst>
              <a:gd name="adj1" fmla="val 50000"/>
              <a:gd name="adj2" fmla="val 19293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32782" name="Text Box 6"/>
          <p:cNvSpPr txBox="1">
            <a:spLocks noChangeArrowheads="1"/>
          </p:cNvSpPr>
          <p:nvPr/>
        </p:nvSpPr>
        <p:spPr bwMode="auto">
          <a:xfrm>
            <a:off x="5435600" y="6453188"/>
            <a:ext cx="3649663" cy="33813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Croon, JE, </a:t>
            </a:r>
            <a:r>
              <a:rPr lang="en-US" sz="1600" b="0" dirty="0" err="1">
                <a:solidFill>
                  <a:srgbClr val="FFFF00"/>
                </a:solidFill>
                <a:latin typeface="Times New Roman" charset="0"/>
              </a:rPr>
              <a:t>Mavromatos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: arXiv:1303.6253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9588" y="5003800"/>
            <a:ext cx="822325" cy="585788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WZ</a:t>
            </a:r>
            <a:endParaRPr lang="en-US" sz="3200" b="0" baseline="3000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529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8" grpId="0" animBg="1"/>
      <p:bldP spid="19" grpId="0" animBg="1"/>
      <p:bldP spid="20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932040" y="6381328"/>
            <a:ext cx="3809256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Croon, </a:t>
            </a:r>
            <a:r>
              <a:rPr lang="en-US" sz="1600" b="0" dirty="0">
                <a:solidFill>
                  <a:srgbClr val="FFFF00"/>
                </a:solidFill>
              </a:rPr>
              <a:t>JE </a:t>
            </a:r>
            <a:r>
              <a:rPr lang="en-US" sz="1600" b="0" dirty="0" smtClean="0">
                <a:solidFill>
                  <a:srgbClr val="FFFF00"/>
                </a:solidFill>
              </a:rPr>
              <a:t>&amp; </a:t>
            </a:r>
            <a:r>
              <a:rPr lang="en-US" sz="1600" b="0" dirty="0" err="1" smtClean="0">
                <a:solidFill>
                  <a:srgbClr val="FFFF00"/>
                </a:solidFill>
              </a:rPr>
              <a:t>Mavromatos</a:t>
            </a:r>
            <a:r>
              <a:rPr lang="en-US" sz="1600" b="0" dirty="0" smtClean="0">
                <a:solidFill>
                  <a:srgbClr val="FFFF00"/>
                </a:solidFill>
              </a:rPr>
              <a:t>: </a:t>
            </a:r>
            <a:r>
              <a:rPr lang="en-US" sz="1600" b="0" dirty="0">
                <a:solidFill>
                  <a:srgbClr val="FFFF00"/>
                </a:solidFill>
              </a:rPr>
              <a:t>arXiv:</a:t>
            </a:r>
            <a:r>
              <a:rPr lang="en-US" sz="1600" b="0" dirty="0" smtClean="0">
                <a:solidFill>
                  <a:srgbClr val="FFFF00"/>
                </a:solidFill>
              </a:rPr>
              <a:t>1303.6253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9248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err="1" smtClean="0">
                <a:latin typeface="Times New Roman"/>
                <a:cs typeface="Times New Roman"/>
              </a:rPr>
              <a:t>Wess-Zumino</a:t>
            </a:r>
            <a:r>
              <a:rPr lang="en-US" sz="4000" dirty="0" smtClean="0">
                <a:latin typeface="Times New Roman"/>
                <a:cs typeface="Times New Roman"/>
              </a:rPr>
              <a:t> Inflation in Light of Planck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468052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Consistent with Planck for x</a:t>
            </a:r>
            <a:r>
              <a:rPr lang="en-US" baseline="-25000" dirty="0" smtClean="0">
                <a:latin typeface="Times New Roman"/>
                <a:cs typeface="Times New Roman"/>
              </a:rPr>
              <a:t>i</a:t>
            </a:r>
            <a:r>
              <a:rPr lang="en-US" dirty="0" smtClean="0">
                <a:latin typeface="Times New Roman"/>
                <a:cs typeface="Times New Roman"/>
              </a:rPr>
              <a:t> = </a:t>
            </a:r>
            <a:r>
              <a:rPr lang="en-US" dirty="0" smtClean="0">
                <a:solidFill>
                  <a:srgbClr val="008000"/>
                </a:solidFill>
                <a:latin typeface="Times New Roman"/>
                <a:cs typeface="Times New Roman"/>
              </a:rPr>
              <a:t>0.3,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0.4</a:t>
            </a:r>
          </a:p>
          <a:p>
            <a:pPr eaLnBrk="1" hangingPunct="1">
              <a:defRPr/>
            </a:pP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Numbers calculated for N = 50 e-folds</a:t>
            </a:r>
          </a:p>
        </p:txBody>
      </p:sp>
      <p:pic>
        <p:nvPicPr>
          <p:cNvPr id="6" name="Picture 5" descr="CrEMTab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47540"/>
            <a:ext cx="8661400" cy="3441700"/>
          </a:xfrm>
          <a:prstGeom prst="rect">
            <a:avLst/>
          </a:prstGeom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5436096" y="2060848"/>
            <a:ext cx="3707904" cy="3672408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092280" y="5589240"/>
            <a:ext cx="1439393" cy="904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Good</a:t>
            </a:r>
            <a:endParaRPr lang="en-US" sz="2400" b="0" dirty="0">
              <a:solidFill>
                <a:srgbClr val="FFFF00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inflation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50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656482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5400" dirty="0" smtClean="0">
                <a:latin typeface="Times New Roman" charset="0"/>
                <a:ea typeface="ＭＳ Ｐゴシック" charset="0"/>
                <a:cs typeface="Times New Roman" charset="0"/>
              </a:rPr>
              <a:t>From </a:t>
            </a:r>
            <a:r>
              <a:rPr lang="en-US" sz="5400" dirty="0" err="1" smtClean="0">
                <a:latin typeface="Times New Roman" charset="0"/>
                <a:ea typeface="ＭＳ Ｐゴシック" charset="0"/>
                <a:cs typeface="Times New Roman" charset="0"/>
              </a:rPr>
              <a:t>Supersymmetry</a:t>
            </a:r>
            <a:r>
              <a:rPr lang="en-US" sz="5400" dirty="0" smtClean="0">
                <a:latin typeface="Times New Roman" charset="0"/>
                <a:ea typeface="ＭＳ Ｐゴシック" charset="0"/>
                <a:cs typeface="Times New Roman" charset="0"/>
              </a:rPr>
              <a:t> to </a:t>
            </a:r>
            <a:r>
              <a:rPr lang="en-US" sz="5400" dirty="0" err="1" smtClean="0">
                <a:latin typeface="Times New Roman" charset="0"/>
                <a:ea typeface="ＭＳ Ｐゴシック" charset="0"/>
                <a:cs typeface="Times New Roman" charset="0"/>
              </a:rPr>
              <a:t>Supergravity</a:t>
            </a:r>
            <a:endParaRPr lang="en-US" sz="54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539998" y="1988840"/>
            <a:ext cx="8064450" cy="475327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The only good symmetry is a local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symmetry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	(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cf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, gauge symmetry in Standard Model)</a:t>
            </a:r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Local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supersymmetry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=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supergravity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Early Universe cosmology needs gravity</a:t>
            </a:r>
          </a:p>
          <a:p>
            <a:pPr eaLnBrk="1" hangingPunct="1"/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Supersymmetry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+ gravity =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upergravity</a:t>
            </a:r>
            <a:endParaRPr lang="en-US" b="1" dirty="0" smtClean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Superpartner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of graviton is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gravitino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fermion</a:t>
            </a:r>
          </a:p>
          <a:p>
            <a:pPr eaLnBrk="1" hangingPunct="1"/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Gravitino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condensation? (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cf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, quarks in QCD)</a:t>
            </a:r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Mechanism for inflation?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5364088" y="6258798"/>
            <a:ext cx="318799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JE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&amp;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 charset="0"/>
              </a:rPr>
              <a:t>Mavromatos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, 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arXiv: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1308.1906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917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4925" y="260350"/>
            <a:ext cx="9001125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 dirty="0" err="1" smtClean="0">
                <a:latin typeface="Times New Roman" charset="0"/>
                <a:ea typeface="ＭＳ Ｐゴシック" charset="0"/>
                <a:cs typeface="Times New Roman" charset="0"/>
              </a:rPr>
              <a:t>Gravitino</a:t>
            </a:r>
            <a:r>
              <a:rPr lang="en-US" sz="4800" dirty="0" smtClean="0">
                <a:latin typeface="Times New Roman" charset="0"/>
                <a:ea typeface="ＭＳ Ｐゴシック" charset="0"/>
                <a:cs typeface="Times New Roman" charset="0"/>
              </a:rPr>
              <a:t> Inflation</a:t>
            </a:r>
            <a:endParaRPr lang="en-US" sz="48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950" y="1845370"/>
            <a:ext cx="8856663" cy="4607966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Inflation driven by condensate of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gravitinos</a:t>
            </a: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Possible with suitable non-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perturbative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parameters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Potential can yield good </a:t>
            </a:r>
            <a:r>
              <a:rPr lang="en-US" i="1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(n</a:t>
            </a:r>
            <a:r>
              <a:rPr lang="en-US" i="1" baseline="-250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</a:t>
            </a:r>
            <a:r>
              <a:rPr lang="en-US" i="1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, r)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:</a:t>
            </a:r>
          </a:p>
          <a:p>
            <a:pPr eaLnBrk="1" hangingPunct="1"/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" name="Picture 1" descr="Ve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24" y="3068960"/>
            <a:ext cx="7797800" cy="546100"/>
          </a:xfrm>
          <a:prstGeom prst="rect">
            <a:avLst/>
          </a:prstGeom>
        </p:spPr>
      </p:pic>
      <p:pic>
        <p:nvPicPr>
          <p:cNvPr id="3" name="Picture 2" descr="Vpictu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64236"/>
            <a:ext cx="3312368" cy="2229478"/>
          </a:xfrm>
          <a:prstGeom prst="rect">
            <a:avLst/>
          </a:prstGeom>
        </p:spPr>
      </p:pic>
      <p:pic>
        <p:nvPicPr>
          <p:cNvPr id="4" name="Picture 3" descr="n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1" y="4149081"/>
            <a:ext cx="2664296" cy="2232248"/>
          </a:xfrm>
          <a:prstGeom prst="rect">
            <a:avLst/>
          </a:prstGeom>
        </p:spPr>
      </p:pic>
      <p:pic>
        <p:nvPicPr>
          <p:cNvPr id="5" name="Picture 4" descr="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149080"/>
            <a:ext cx="2736304" cy="2234704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632480" y="6402814"/>
            <a:ext cx="318799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JE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&amp;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 charset="0"/>
              </a:rPr>
              <a:t>Mavromatos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, 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arXiv: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1308.1906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865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4925" y="260350"/>
            <a:ext cx="9001125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>
                <a:latin typeface="Times New Roman" charset="0"/>
                <a:ea typeface="ＭＳ Ｐゴシック" charset="0"/>
                <a:cs typeface="Times New Roman" charset="0"/>
              </a:rPr>
              <a:t>No-Scale Supergravity Inflation</a:t>
            </a: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950" y="1845370"/>
            <a:ext cx="8856663" cy="4607966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Supersymmetry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+ gravity =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Supergravity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Include conventional matter?</a:t>
            </a:r>
          </a:p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Potentials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in generic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supergravity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models have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‘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holes’ with depths ~ – M</a:t>
            </a:r>
            <a:r>
              <a:rPr lang="en-US" baseline="-25000" dirty="0">
                <a:latin typeface="Times New Roman" charset="0"/>
                <a:ea typeface="ＭＳ Ｐゴシック" charset="0"/>
                <a:cs typeface="Times New Roman" charset="0"/>
              </a:rPr>
              <a:t>P</a:t>
            </a:r>
            <a:r>
              <a:rPr lang="en-US" baseline="30000" dirty="0">
                <a:latin typeface="Times New Roman" charset="0"/>
                <a:ea typeface="ＭＳ Ｐゴシック" charset="0"/>
                <a:cs typeface="Times New Roman" charset="0"/>
              </a:rPr>
              <a:t>4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Exception: 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no-scale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supergravity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Appears in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compactifications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of string</a:t>
            </a:r>
          </a:p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Flat directions, scalar potential ~ global model + controlled corrections</a:t>
            </a:r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4211638" y="5949280"/>
            <a:ext cx="4675187" cy="33813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JE, </a:t>
            </a:r>
            <a:r>
              <a:rPr lang="en-US" sz="1600" b="0" dirty="0" err="1">
                <a:solidFill>
                  <a:srgbClr val="FFFF00"/>
                </a:solidFill>
                <a:latin typeface="Times New Roman" charset="0"/>
              </a:rPr>
              <a:t>Nanopoulos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 &amp; Olive, arXiv:1305.1247, 1307.3537</a:t>
            </a:r>
          </a:p>
        </p:txBody>
      </p:sp>
    </p:spTree>
    <p:extLst>
      <p:ext uri="{BB962C8B-B14F-4D97-AF65-F5344CB8AC3E}">
        <p14:creationId xmlns:p14="http://schemas.microsoft.com/office/powerpoint/2010/main" val="1710230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7976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No-Scale </a:t>
            </a:r>
            <a:r>
              <a:rPr lang="en-US" sz="4000" dirty="0" err="1" smtClean="0">
                <a:latin typeface="Times New Roman"/>
                <a:cs typeface="Times New Roman"/>
              </a:rPr>
              <a:t>Supergravity</a:t>
            </a:r>
            <a:r>
              <a:rPr lang="en-US" sz="4000" dirty="0" smtClean="0">
                <a:latin typeface="Times New Roman"/>
                <a:cs typeface="Times New Roman"/>
              </a:rPr>
              <a:t> Inflation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556792"/>
            <a:ext cx="9036496" cy="504056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Simplest SU(2,1)/U(1) example:</a:t>
            </a:r>
          </a:p>
          <a:p>
            <a:pPr eaLnBrk="1" hangingPunct="1"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Kähler</a:t>
            </a:r>
            <a:r>
              <a:rPr lang="en-US" dirty="0" smtClean="0">
                <a:latin typeface="Times New Roman"/>
                <a:cs typeface="Times New Roman"/>
              </a:rPr>
              <a:t> potential:</a:t>
            </a:r>
          </a:p>
          <a:p>
            <a:pPr eaLnBrk="1" hangingPunct="1"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Superpotential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Assume modulus </a:t>
            </a:r>
            <a:r>
              <a:rPr lang="en-US" i="1" dirty="0" smtClean="0">
                <a:latin typeface="Times New Roman"/>
                <a:cs typeface="Times New Roman"/>
              </a:rPr>
              <a:t>T = c/2</a:t>
            </a:r>
            <a:r>
              <a:rPr lang="en-US" dirty="0" smtClean="0">
                <a:latin typeface="Times New Roman"/>
                <a:cs typeface="Times New Roman"/>
              </a:rPr>
              <a:t> fixed by ‘string dynamics’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Effective </a:t>
            </a:r>
            <a:r>
              <a:rPr lang="en-US" dirty="0" err="1" smtClean="0">
                <a:latin typeface="Times New Roman"/>
                <a:cs typeface="Times New Roman"/>
              </a:rPr>
              <a:t>Lagrangian</a:t>
            </a:r>
            <a:r>
              <a:rPr lang="en-US" dirty="0" smtClean="0">
                <a:latin typeface="Times New Roman"/>
                <a:cs typeface="Times New Roman"/>
              </a:rPr>
              <a:t> for </a:t>
            </a:r>
            <a:r>
              <a:rPr lang="en-US" dirty="0" err="1" smtClean="0">
                <a:latin typeface="Times New Roman"/>
                <a:cs typeface="Times New Roman"/>
              </a:rPr>
              <a:t>inflaton</a:t>
            </a:r>
            <a:r>
              <a:rPr lang="en-US" dirty="0" smtClean="0">
                <a:latin typeface="Times New Roman"/>
                <a:cs typeface="Times New Roman"/>
              </a:rPr>
              <a:t>: </a:t>
            </a:r>
          </a:p>
          <a:p>
            <a:pPr marL="0" indent="0" eaLnBrk="1" hangingPunct="1">
              <a:buNone/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 </a:t>
            </a:r>
            <a:r>
              <a:rPr lang="en-US" sz="4000" dirty="0">
                <a:latin typeface="Times New Roman"/>
                <a:cs typeface="Times New Roman"/>
              </a:rPr>
              <a:t>						   </a:t>
            </a:r>
            <a:r>
              <a:rPr lang="en-US" sz="4000" dirty="0" smtClean="0">
                <a:latin typeface="Times New Roman"/>
                <a:cs typeface="Times New Roman"/>
              </a:rPr>
              <a:t>: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Modifications to globally </a:t>
            </a:r>
            <a:r>
              <a:rPr lang="en-US" dirty="0" err="1" smtClean="0">
                <a:latin typeface="Times New Roman"/>
                <a:cs typeface="Times New Roman"/>
              </a:rPr>
              <a:t>supersymmetric</a:t>
            </a:r>
            <a:r>
              <a:rPr lang="en-US" dirty="0" smtClean="0">
                <a:latin typeface="Times New Roman"/>
                <a:cs typeface="Times New Roman"/>
              </a:rPr>
              <a:t> case</a:t>
            </a:r>
            <a:endParaRPr lang="en-US" i="1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Good inflation possible …</a:t>
            </a:r>
            <a:endParaRPr lang="en-US" i="1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SU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315" y="2204864"/>
            <a:ext cx="3819005" cy="538362"/>
          </a:xfrm>
          <a:prstGeom prst="rect">
            <a:avLst/>
          </a:prstGeom>
        </p:spPr>
      </p:pic>
      <p:pic>
        <p:nvPicPr>
          <p:cNvPr id="5" name="Picture 4" descr="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708920"/>
            <a:ext cx="1981200" cy="660400"/>
          </a:xfrm>
          <a:prstGeom prst="rect">
            <a:avLst/>
          </a:prstGeom>
        </p:spPr>
      </p:pic>
      <p:pic>
        <p:nvPicPr>
          <p:cNvPr id="7" name="Picture 6" descr="Vha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509120"/>
            <a:ext cx="1447800" cy="736600"/>
          </a:xfrm>
          <a:prstGeom prst="rect">
            <a:avLst/>
          </a:prstGeom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220072" y="6165304"/>
            <a:ext cx="370095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</a:rPr>
              <a:t> &amp; Olive, arXiv:1305.1247</a:t>
            </a:r>
            <a:endParaRPr lang="en-US" sz="1600" b="0" dirty="0">
              <a:solidFill>
                <a:srgbClr val="FFFF00"/>
              </a:solidFill>
            </a:endParaRPr>
          </a:p>
        </p:txBody>
      </p:sp>
      <p:pic>
        <p:nvPicPr>
          <p:cNvPr id="9" name="Picture 8" descr="Leff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509120"/>
            <a:ext cx="5080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17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7976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No-Scale </a:t>
            </a:r>
            <a:r>
              <a:rPr lang="en-US" sz="4000" dirty="0" err="1" smtClean="0">
                <a:latin typeface="Times New Roman"/>
                <a:cs typeface="Times New Roman"/>
              </a:rPr>
              <a:t>Supergravity</a:t>
            </a:r>
            <a:r>
              <a:rPr lang="en-US" sz="4000" dirty="0" smtClean="0">
                <a:latin typeface="Times New Roman"/>
                <a:cs typeface="Times New Roman"/>
              </a:rPr>
              <a:t> Inflation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504056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In terms of canonical field </a:t>
            </a:r>
            <a:r>
              <a:rPr lang="en-US" dirty="0" err="1" smtClean="0">
                <a:latin typeface="Times New Roman"/>
                <a:cs typeface="Times New Roman"/>
              </a:rPr>
              <a:t>χ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pPr eaLnBrk="1" hangingPunct="1"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Define			    ,	     	   , choose</a:t>
            </a:r>
          </a:p>
          <a:p>
            <a:pPr eaLnBrk="1" hangingPunct="1"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sz="24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Dynamics prefers y = 0: 	   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220072" y="6165304"/>
            <a:ext cx="370095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</a:rPr>
              <a:t> &amp; Olive, arXiv:1305.1247</a:t>
            </a:r>
            <a:endParaRPr lang="en-US" sz="1600" b="0" dirty="0">
              <a:solidFill>
                <a:srgbClr val="FFFF00"/>
              </a:solidFill>
            </a:endParaRPr>
          </a:p>
        </p:txBody>
      </p:sp>
      <p:pic>
        <p:nvPicPr>
          <p:cNvPr id="6" name="Picture 5" descr="canno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628800"/>
            <a:ext cx="2006600" cy="647700"/>
          </a:xfrm>
          <a:prstGeom prst="rect">
            <a:avLst/>
          </a:prstGeom>
        </p:spPr>
      </p:pic>
      <p:pic>
        <p:nvPicPr>
          <p:cNvPr id="10" name="Picture 9" descr="Leffch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94384"/>
            <a:ext cx="5346700" cy="990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35606" y="2204864"/>
            <a:ext cx="1846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endParaRPr lang="en-US" sz="1600" dirty="0"/>
          </a:p>
        </p:txBody>
      </p:sp>
      <p:pic>
        <p:nvPicPr>
          <p:cNvPr id="12" name="Picture 11" descr="muhatm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111" y="3433440"/>
            <a:ext cx="1634073" cy="427608"/>
          </a:xfrm>
          <a:prstGeom prst="rect">
            <a:avLst/>
          </a:prstGeom>
        </p:spPr>
      </p:pic>
      <p:pic>
        <p:nvPicPr>
          <p:cNvPr id="13" name="Picture 12" descr="speci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429000"/>
            <a:ext cx="1132264" cy="432048"/>
          </a:xfrm>
          <a:prstGeom prst="rect">
            <a:avLst/>
          </a:prstGeom>
        </p:spPr>
      </p:pic>
      <p:pic>
        <p:nvPicPr>
          <p:cNvPr id="14" name="Picture 13" descr="chi=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528" y="3429000"/>
            <a:ext cx="746264" cy="432048"/>
          </a:xfrm>
          <a:prstGeom prst="rect">
            <a:avLst/>
          </a:prstGeom>
        </p:spPr>
      </p:pic>
      <p:pic>
        <p:nvPicPr>
          <p:cNvPr id="15" name="Picture 14" descr="xy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393" y="3429000"/>
            <a:ext cx="1927599" cy="432048"/>
          </a:xfrm>
          <a:prstGeom prst="rect">
            <a:avLst/>
          </a:prstGeom>
        </p:spPr>
      </p:pic>
      <p:pic>
        <p:nvPicPr>
          <p:cNvPr id="16" name="Picture 15" descr="Leffxy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168" y="3904208"/>
            <a:ext cx="6299200" cy="1397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555686" y="4026550"/>
            <a:ext cx="32868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   </a:t>
            </a:r>
            <a:endParaRPr lang="en-US" sz="1600" dirty="0"/>
          </a:p>
        </p:txBody>
      </p:sp>
      <p:pic>
        <p:nvPicPr>
          <p:cNvPr id="18" name="Picture 17" descr="Leffx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391" y="5373216"/>
            <a:ext cx="3918575" cy="6480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99702" y="4284384"/>
            <a:ext cx="184666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409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7976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No-Scale </a:t>
            </a:r>
            <a:r>
              <a:rPr lang="en-US" sz="4000" dirty="0" err="1" smtClean="0">
                <a:latin typeface="Times New Roman"/>
                <a:cs typeface="Times New Roman"/>
              </a:rPr>
              <a:t>Supergravity</a:t>
            </a:r>
            <a:r>
              <a:rPr lang="en-US" sz="4000" dirty="0" smtClean="0">
                <a:latin typeface="Times New Roman"/>
                <a:cs typeface="Times New Roman"/>
              </a:rPr>
              <a:t> Inflation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504056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Inflationary potential for </a:t>
            </a:r>
          </a:p>
        </p:txBody>
      </p:sp>
      <p:pic>
        <p:nvPicPr>
          <p:cNvPr id="4" name="Picture 3" descr="ne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176" y="1651843"/>
            <a:ext cx="1414016" cy="480765"/>
          </a:xfrm>
          <a:prstGeom prst="rect">
            <a:avLst/>
          </a:prstGeom>
        </p:spPr>
      </p:pic>
      <p:pic>
        <p:nvPicPr>
          <p:cNvPr id="5" name="Picture 4" descr="Veffpl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132855"/>
            <a:ext cx="6912768" cy="4420183"/>
          </a:xfrm>
          <a:prstGeom prst="rect">
            <a:avLst/>
          </a:prstGeom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1520" y="6330806"/>
            <a:ext cx="370095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</a:rPr>
              <a:t> &amp; Olive, arXiv:1305.1247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5157192"/>
            <a:ext cx="2531462" cy="40011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Similar to global case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11532" y="4469050"/>
            <a:ext cx="1492716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/>
              <a:t>Special case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43662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7976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If it looks and smells like </a:t>
            </a:r>
            <a:r>
              <a:rPr lang="en-US" sz="4000" dirty="0" err="1" smtClean="0">
                <a:latin typeface="Times New Roman"/>
                <a:cs typeface="Times New Roman"/>
              </a:rPr>
              <a:t>Starobinsky</a:t>
            </a:r>
            <a:r>
              <a:rPr lang="en-US" sz="4000" dirty="0" smtClean="0">
                <a:latin typeface="Times New Roman"/>
                <a:cs typeface="Times New Roman"/>
              </a:rPr>
              <a:t>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504056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Starobinsky</a:t>
            </a:r>
            <a:r>
              <a:rPr lang="en-US" dirty="0" smtClean="0">
                <a:latin typeface="Times New Roman"/>
                <a:cs typeface="Times New Roman"/>
              </a:rPr>
              <a:t> model:</a:t>
            </a:r>
          </a:p>
          <a:p>
            <a:pPr eaLnBrk="1" hangingPunct="1">
              <a:defRPr/>
            </a:pPr>
            <a:endParaRPr lang="en-US" sz="1800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sz="18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After conformal transformation:</a:t>
            </a:r>
          </a:p>
          <a:p>
            <a:pPr eaLnBrk="1" hangingPunct="1"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sz="18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Effective potential: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Identical with the no-scale </a:t>
            </a:r>
            <a:r>
              <a:rPr lang="en-US" dirty="0" err="1" smtClean="0">
                <a:latin typeface="Times New Roman"/>
                <a:cs typeface="Times New Roman"/>
              </a:rPr>
              <a:t>Wess-Zumino</a:t>
            </a:r>
            <a:r>
              <a:rPr lang="en-US" dirty="0" smtClean="0">
                <a:latin typeface="Times New Roman"/>
                <a:cs typeface="Times New Roman"/>
              </a:rPr>
              <a:t> model for the case</a:t>
            </a:r>
          </a:p>
          <a:p>
            <a:pPr marL="0" indent="0" eaLnBrk="1" hangingPunct="1"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… it actually IS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Starobinsky</a:t>
            </a: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64088" y="6474822"/>
            <a:ext cx="370095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</a:rPr>
              <a:t> &amp; Olive, arXiv:1305.1247</a:t>
            </a:r>
            <a:endParaRPr lang="en-US" sz="1600" b="0" dirty="0">
              <a:solidFill>
                <a:srgbClr val="FFFF00"/>
              </a:solidFill>
            </a:endParaRPr>
          </a:p>
        </p:txBody>
      </p:sp>
      <p:pic>
        <p:nvPicPr>
          <p:cNvPr id="4" name="Picture 3" descr="R+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112704"/>
            <a:ext cx="4571752" cy="812240"/>
          </a:xfrm>
          <a:prstGeom prst="rect">
            <a:avLst/>
          </a:prstGeom>
        </p:spPr>
      </p:pic>
      <p:pic>
        <p:nvPicPr>
          <p:cNvPr id="5" name="Picture 4" descr="R+R2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56992"/>
            <a:ext cx="8237860" cy="985623"/>
          </a:xfrm>
          <a:prstGeom prst="rect">
            <a:avLst/>
          </a:prstGeom>
        </p:spPr>
      </p:pic>
      <p:pic>
        <p:nvPicPr>
          <p:cNvPr id="7" name="Picture 6" descr="Starop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221088"/>
            <a:ext cx="3600400" cy="740918"/>
          </a:xfrm>
          <a:prstGeom prst="rect">
            <a:avLst/>
          </a:prstGeom>
        </p:spPr>
      </p:pic>
      <p:pic>
        <p:nvPicPr>
          <p:cNvPr id="10" name="Picture 9" descr="speci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445224"/>
            <a:ext cx="1362837" cy="52003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08520" y="260648"/>
            <a:ext cx="8927976" cy="1152525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4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Is there some profound connection?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83568" y="5836344"/>
            <a:ext cx="5220072" cy="905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1557222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07950" y="260350"/>
            <a:ext cx="8891588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>
                <a:latin typeface="Times New Roman" charset="0"/>
                <a:ea typeface="ＭＳ Ｐゴシック" charset="0"/>
                <a:cs typeface="Times New Roman" charset="0"/>
              </a:rPr>
              <a:t>Inflationary Models in Light of Planck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557338"/>
            <a:ext cx="8856663" cy="518477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Planck CMB observations consistent with inflation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Tilted scalar perturbation spectrum: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>
                <a:latin typeface="Times New Roman"/>
                <a:cs typeface="Times New Roman"/>
              </a:rPr>
              <a:t>	</a:t>
            </a:r>
            <a:r>
              <a:rPr lang="en-US" dirty="0" smtClean="0">
                <a:latin typeface="Times New Roman"/>
                <a:cs typeface="Times New Roman"/>
              </a:rPr>
              <a:t>		n</a:t>
            </a:r>
            <a:r>
              <a:rPr lang="en-US" baseline="-25000" dirty="0" smtClean="0">
                <a:latin typeface="Times New Roman"/>
                <a:cs typeface="Times New Roman"/>
              </a:rPr>
              <a:t>s</a:t>
            </a:r>
            <a:r>
              <a:rPr lang="en-US" dirty="0" smtClean="0">
                <a:latin typeface="Times New Roman"/>
                <a:cs typeface="Times New Roman"/>
              </a:rPr>
              <a:t> = 0.9585 ± 0.070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BUT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strengthen upper limit on tensor perturbations: r &lt; 0.10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Challenge for simple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inflationary models</a:t>
            </a:r>
          </a:p>
          <a:p>
            <a:pPr eaLnBrk="1" hangingPunct="1">
              <a:defRPr/>
            </a:pP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Starobinsky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R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to rescue?</a:t>
            </a:r>
          </a:p>
          <a:p>
            <a:pPr eaLnBrk="1" hangingPunct="1">
              <a:defRPr/>
            </a:pP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Supersymmetry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to rescue?</a:t>
            </a:r>
          </a:p>
          <a:p>
            <a:pPr eaLnBrk="1" hangingPunct="1">
              <a:defRPr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Planckpl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890963"/>
            <a:ext cx="4032250" cy="2417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227638" y="6402388"/>
            <a:ext cx="3808412" cy="33972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Croon, JE &amp; </a:t>
            </a:r>
            <a:r>
              <a:rPr lang="en-US" sz="1600" b="0" dirty="0" err="1">
                <a:solidFill>
                  <a:srgbClr val="FFFF00"/>
                </a:solidFill>
                <a:latin typeface="Times New Roman" charset="0"/>
              </a:rPr>
              <a:t>Mavromatos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: arXiv:1303.6253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228183" y="5733256"/>
            <a:ext cx="504057" cy="502891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17635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395288" y="1557338"/>
            <a:ext cx="8353425" cy="5040312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Times New Roman" charset="0"/>
              </a:rPr>
              <a:t>Good inflation for </a:t>
            </a:r>
          </a:p>
        </p:txBody>
      </p:sp>
      <p:pic>
        <p:nvPicPr>
          <p:cNvPr id="34819" name="Picture 5" descr="ns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33600"/>
            <a:ext cx="555625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8" descr="ne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676400"/>
            <a:ext cx="1270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07950" y="6330950"/>
            <a:ext cx="3752249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JE, </a:t>
            </a:r>
            <a:r>
              <a:rPr lang="en-US" sz="1600" b="0" dirty="0" err="1">
                <a:solidFill>
                  <a:srgbClr val="FFFF00"/>
                </a:solidFill>
                <a:latin typeface="Times New Roman" charset="0"/>
              </a:rPr>
              <a:t>Nanopoulos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 &amp; Olive, arXiv: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1305.1247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  <p:pic>
        <p:nvPicPr>
          <p:cNvPr id="2" name="Picture 1" descr="Pris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980728"/>
            <a:ext cx="3384376" cy="424847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107950" y="260350"/>
            <a:ext cx="8928100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>
                <a:latin typeface="Times New Roman" charset="0"/>
                <a:ea typeface="ＭＳ Ｐゴシック" charset="0"/>
                <a:cs typeface="Times New Roman" charset="0"/>
              </a:rPr>
              <a:t>No-Scale Supergravity Inflation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668344" y="4797152"/>
            <a:ext cx="863237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 charset="0"/>
              </a:rPr>
              <a:t>Wandelt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88069" name="TextBox 18"/>
          <p:cNvSpPr txBox="1">
            <a:spLocks noChangeArrowheads="1"/>
          </p:cNvSpPr>
          <p:nvPr/>
        </p:nvSpPr>
        <p:spPr bwMode="auto">
          <a:xfrm>
            <a:off x="107504" y="4634904"/>
            <a:ext cx="3267075" cy="522288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Looks like R</a:t>
            </a:r>
            <a:r>
              <a:rPr lang="en-US" sz="2800" baseline="300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</a:t>
            </a:r>
            <a:r>
              <a:rPr lang="en-US" sz="28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 model</a:t>
            </a:r>
          </a:p>
        </p:txBody>
      </p: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7308304" y="5229200"/>
            <a:ext cx="1760167" cy="1040285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Accessible</a:t>
            </a:r>
          </a:p>
          <a:p>
            <a:pPr eaLnBrk="1" hangingPunct="1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to PRISM</a:t>
            </a:r>
            <a:endParaRPr lang="en-US" sz="28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4427984" y="5445224"/>
            <a:ext cx="648073" cy="502891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3851920" y="2636912"/>
            <a:ext cx="504057" cy="502891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463336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8069" grpId="0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See also …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424936" cy="424847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2800" dirty="0" smtClean="0">
                <a:latin typeface="Times New Roman"/>
                <a:cs typeface="Times New Roman"/>
              </a:rPr>
              <a:t>Nakayama, Takahashi &amp; </a:t>
            </a:r>
            <a:r>
              <a:rPr lang="en-US" sz="2800" dirty="0" err="1" smtClean="0">
                <a:latin typeface="Times New Roman"/>
                <a:cs typeface="Times New Roman"/>
              </a:rPr>
              <a:t>Yanagida</a:t>
            </a:r>
            <a:r>
              <a:rPr lang="en-US" sz="2800" dirty="0" smtClean="0">
                <a:latin typeface="Times New Roman"/>
                <a:cs typeface="Times New Roman"/>
              </a:rPr>
              <a:t> – arXiv:1305.5099</a:t>
            </a:r>
          </a:p>
          <a:p>
            <a:r>
              <a:rPr lang="en-US" sz="2800" dirty="0" err="1" smtClean="0">
                <a:latin typeface="Times New Roman"/>
                <a:cs typeface="Times New Roman"/>
              </a:rPr>
              <a:t>Kallosh</a:t>
            </a:r>
            <a:r>
              <a:rPr lang="en-US" sz="2800" dirty="0" smtClean="0">
                <a:latin typeface="Times New Roman"/>
                <a:cs typeface="Times New Roman"/>
              </a:rPr>
              <a:t> &amp; </a:t>
            </a:r>
            <a:r>
              <a:rPr lang="en-US" sz="2800" dirty="0" err="1" smtClean="0">
                <a:latin typeface="Times New Roman"/>
                <a:cs typeface="Times New Roman"/>
              </a:rPr>
              <a:t>Linde</a:t>
            </a:r>
            <a:r>
              <a:rPr lang="en-US" sz="2800" dirty="0" smtClean="0">
                <a:latin typeface="Times New Roman"/>
                <a:cs typeface="Times New Roman"/>
              </a:rPr>
              <a:t> – arXiv:1306:3214</a:t>
            </a:r>
          </a:p>
          <a:p>
            <a:r>
              <a:rPr lang="en-US" sz="2800" dirty="0" err="1" smtClean="0">
                <a:latin typeface="Times New Roman"/>
                <a:cs typeface="Times New Roman"/>
              </a:rPr>
              <a:t>Buchmuller</a:t>
            </a:r>
            <a:r>
              <a:rPr lang="en-US" sz="2800" dirty="0" smtClean="0">
                <a:latin typeface="Times New Roman"/>
                <a:cs typeface="Times New Roman"/>
              </a:rPr>
              <a:t>, </a:t>
            </a:r>
            <a:r>
              <a:rPr lang="en-US" sz="2800" dirty="0" err="1" smtClean="0">
                <a:latin typeface="Times New Roman"/>
                <a:cs typeface="Times New Roman"/>
              </a:rPr>
              <a:t>Domcke</a:t>
            </a:r>
            <a:r>
              <a:rPr lang="en-US" sz="2800" dirty="0" smtClean="0">
                <a:latin typeface="Times New Roman"/>
                <a:cs typeface="Times New Roman"/>
              </a:rPr>
              <a:t> &amp; </a:t>
            </a:r>
            <a:r>
              <a:rPr lang="en-US" sz="2800" dirty="0" err="1">
                <a:latin typeface="Times New Roman"/>
                <a:cs typeface="Times New Roman"/>
              </a:rPr>
              <a:t>K</a:t>
            </a:r>
            <a:r>
              <a:rPr lang="en-US" sz="2800" dirty="0" err="1" smtClean="0">
                <a:latin typeface="Times New Roman"/>
                <a:cs typeface="Times New Roman"/>
              </a:rPr>
              <a:t>amada</a:t>
            </a:r>
            <a:r>
              <a:rPr lang="en-US" sz="2800" dirty="0" smtClean="0">
                <a:latin typeface="Times New Roman"/>
                <a:cs typeface="Times New Roman"/>
              </a:rPr>
              <a:t> – arXiv:1306.3471</a:t>
            </a:r>
          </a:p>
          <a:p>
            <a:r>
              <a:rPr lang="en-US" sz="2800" dirty="0" err="1" smtClean="0">
                <a:latin typeface="Times New Roman"/>
                <a:cs typeface="Times New Roman"/>
              </a:rPr>
              <a:t>Kallosh</a:t>
            </a:r>
            <a:r>
              <a:rPr lang="en-US" sz="2800" dirty="0" smtClean="0">
                <a:latin typeface="Times New Roman"/>
                <a:cs typeface="Times New Roman"/>
              </a:rPr>
              <a:t> &amp; </a:t>
            </a:r>
            <a:r>
              <a:rPr lang="en-US" sz="2800" dirty="0" err="1" smtClean="0">
                <a:latin typeface="Times New Roman"/>
                <a:cs typeface="Times New Roman"/>
              </a:rPr>
              <a:t>Linde</a:t>
            </a:r>
            <a:r>
              <a:rPr lang="en-US" sz="2800" dirty="0" smtClean="0">
                <a:latin typeface="Times New Roman"/>
                <a:cs typeface="Times New Roman"/>
              </a:rPr>
              <a:t> – arXiv:1306.5220</a:t>
            </a:r>
          </a:p>
          <a:p>
            <a:r>
              <a:rPr lang="en-US" sz="2800" dirty="0" err="1" smtClean="0">
                <a:latin typeface="Times New Roman"/>
                <a:cs typeface="Times New Roman"/>
              </a:rPr>
              <a:t>Farakos</a:t>
            </a:r>
            <a:r>
              <a:rPr lang="en-US" sz="2800" dirty="0" smtClean="0">
                <a:latin typeface="Times New Roman"/>
                <a:cs typeface="Times New Roman"/>
              </a:rPr>
              <a:t>, </a:t>
            </a:r>
            <a:r>
              <a:rPr lang="en-US" sz="2800" dirty="0" err="1" smtClean="0">
                <a:latin typeface="Times New Roman"/>
                <a:cs typeface="Times New Roman"/>
              </a:rPr>
              <a:t>Kehagias</a:t>
            </a:r>
            <a:r>
              <a:rPr lang="en-US" sz="2800" dirty="0" smtClean="0">
                <a:latin typeface="Times New Roman"/>
                <a:cs typeface="Times New Roman"/>
              </a:rPr>
              <a:t> and </a:t>
            </a:r>
            <a:r>
              <a:rPr lang="en-US" sz="2800" dirty="0" err="1" smtClean="0">
                <a:latin typeface="Times New Roman"/>
                <a:cs typeface="Times New Roman"/>
              </a:rPr>
              <a:t>Riotto</a:t>
            </a:r>
            <a:r>
              <a:rPr lang="en-US" sz="2800" dirty="0" smtClean="0">
                <a:latin typeface="Times New Roman"/>
                <a:cs typeface="Times New Roman"/>
              </a:rPr>
              <a:t> – arXiv:1307.1137</a:t>
            </a:r>
          </a:p>
          <a:p>
            <a:r>
              <a:rPr lang="en-US" sz="2800" dirty="0" err="1" smtClean="0">
                <a:latin typeface="Times New Roman"/>
                <a:cs typeface="Times New Roman"/>
              </a:rPr>
              <a:t>Roest</a:t>
            </a:r>
            <a:r>
              <a:rPr lang="en-US" sz="2800" dirty="0" smtClean="0">
                <a:latin typeface="Times New Roman"/>
                <a:cs typeface="Times New Roman"/>
              </a:rPr>
              <a:t>, </a:t>
            </a:r>
            <a:r>
              <a:rPr lang="en-US" sz="2800" dirty="0" err="1" smtClean="0">
                <a:latin typeface="Times New Roman"/>
                <a:cs typeface="Times New Roman"/>
              </a:rPr>
              <a:t>Scalisi</a:t>
            </a:r>
            <a:r>
              <a:rPr lang="en-US" sz="2800" dirty="0" smtClean="0">
                <a:latin typeface="Times New Roman"/>
                <a:cs typeface="Times New Roman"/>
              </a:rPr>
              <a:t> &amp; Zavala – arXiv:1307.4343</a:t>
            </a:r>
          </a:p>
          <a:p>
            <a:r>
              <a:rPr lang="en-US" sz="2800" dirty="0" err="1" smtClean="0">
                <a:latin typeface="Times New Roman"/>
                <a:cs typeface="Times New Roman"/>
              </a:rPr>
              <a:t>Kiritsis</a:t>
            </a:r>
            <a:r>
              <a:rPr lang="en-US" sz="2800" dirty="0" smtClean="0">
                <a:latin typeface="Times New Roman"/>
                <a:cs typeface="Times New Roman"/>
              </a:rPr>
              <a:t> – arXiv:1307.5873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Ferrara, </a:t>
            </a:r>
            <a:r>
              <a:rPr lang="en-US" sz="2800" dirty="0" err="1" smtClean="0">
                <a:latin typeface="Times New Roman"/>
                <a:cs typeface="Times New Roman"/>
              </a:rPr>
              <a:t>Kallosh</a:t>
            </a:r>
            <a:r>
              <a:rPr lang="en-US" sz="2800" dirty="0" smtClean="0">
                <a:latin typeface="Times New Roman"/>
                <a:cs typeface="Times New Roman"/>
              </a:rPr>
              <a:t>, </a:t>
            </a:r>
            <a:r>
              <a:rPr lang="en-US" sz="2800" dirty="0" err="1" smtClean="0">
                <a:latin typeface="Times New Roman"/>
                <a:cs typeface="Times New Roman"/>
              </a:rPr>
              <a:t>Linde</a:t>
            </a:r>
            <a:r>
              <a:rPr lang="en-US" sz="2800" dirty="0" smtClean="0">
                <a:latin typeface="Times New Roman"/>
                <a:cs typeface="Times New Roman"/>
              </a:rPr>
              <a:t> &amp; </a:t>
            </a:r>
            <a:r>
              <a:rPr lang="en-US" sz="2800" dirty="0" err="1" smtClean="0">
                <a:latin typeface="Times New Roman"/>
                <a:cs typeface="Times New Roman"/>
              </a:rPr>
              <a:t>Porrati</a:t>
            </a:r>
            <a:r>
              <a:rPr lang="en-US" sz="2800" dirty="0" smtClean="0">
                <a:latin typeface="Times New Roman"/>
                <a:cs typeface="Times New Roman"/>
              </a:rPr>
              <a:t> – arXiv:1307.7696</a:t>
            </a:r>
            <a:endParaRPr lang="en-US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9113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Generalizations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8" y="1744216"/>
            <a:ext cx="8964488" cy="427707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Common no-scale geometrical (</a:t>
            </a:r>
            <a:r>
              <a:rPr lang="en-US" dirty="0" err="1" smtClean="0">
                <a:latin typeface="Times New Roman"/>
                <a:cs typeface="Times New Roman"/>
              </a:rPr>
              <a:t>Kähler</a:t>
            </a:r>
            <a:r>
              <a:rPr lang="en-US" dirty="0" smtClean="0">
                <a:latin typeface="Times New Roman"/>
                <a:cs typeface="Times New Roman"/>
              </a:rPr>
              <a:t>) structure many </a:t>
            </a:r>
            <a:r>
              <a:rPr lang="en-US" dirty="0" err="1" smtClean="0">
                <a:latin typeface="Times New Roman"/>
                <a:cs typeface="Times New Roman"/>
              </a:rPr>
              <a:t>superpotentials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sz="40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a</a:t>
            </a:r>
            <a:r>
              <a:rPr lang="en-US" dirty="0" smtClean="0">
                <a:latin typeface="Times New Roman"/>
                <a:cs typeface="Times New Roman"/>
              </a:rPr>
              <a:t>lso yield </a:t>
            </a:r>
            <a:r>
              <a:rPr lang="en-US" dirty="0" err="1" smtClean="0">
                <a:latin typeface="Times New Roman"/>
                <a:cs typeface="Times New Roman"/>
              </a:rPr>
              <a:t>Starobinsky</a:t>
            </a:r>
            <a:r>
              <a:rPr lang="en-US" dirty="0" smtClean="0">
                <a:latin typeface="Times New Roman"/>
                <a:cs typeface="Times New Roman"/>
              </a:rPr>
              <a:t>-like inflationary models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0" name="Picture 9" descr="KW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852935"/>
            <a:ext cx="6007100" cy="749300"/>
          </a:xfrm>
          <a:prstGeom prst="rect">
            <a:avLst/>
          </a:prstGeom>
        </p:spPr>
      </p:pic>
      <p:pic>
        <p:nvPicPr>
          <p:cNvPr id="11" name="Picture 10" descr="W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5"/>
            <a:ext cx="4330700" cy="660400"/>
          </a:xfrm>
          <a:prstGeom prst="rect">
            <a:avLst/>
          </a:prstGeom>
        </p:spPr>
      </p:pic>
      <p:pic>
        <p:nvPicPr>
          <p:cNvPr id="12" name="Picture 11" descr="W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73015"/>
            <a:ext cx="4203700" cy="635000"/>
          </a:xfrm>
          <a:prstGeom prst="rect">
            <a:avLst/>
          </a:prstGeom>
        </p:spPr>
      </p:pic>
      <p:pic>
        <p:nvPicPr>
          <p:cNvPr id="13" name="Picture 12" descr="W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68" y="4227547"/>
            <a:ext cx="2278608" cy="383420"/>
          </a:xfrm>
          <a:prstGeom prst="rect">
            <a:avLst/>
          </a:prstGeom>
        </p:spPr>
      </p:pic>
      <p:pic>
        <p:nvPicPr>
          <p:cNvPr id="14" name="Picture 13" descr="W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232783"/>
            <a:ext cx="4009474" cy="416284"/>
          </a:xfrm>
          <a:prstGeom prst="rect">
            <a:avLst/>
          </a:prstGeom>
        </p:spPr>
      </p:pic>
      <p:pic>
        <p:nvPicPr>
          <p:cNvPr id="15" name="Picture 14" descr="DeltaW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598515"/>
            <a:ext cx="3162300" cy="762000"/>
          </a:xfrm>
          <a:prstGeom prst="rect">
            <a:avLst/>
          </a:prstGeom>
        </p:spPr>
      </p:pic>
      <p:pic>
        <p:nvPicPr>
          <p:cNvPr id="16" name="Picture 15" descr="DeltaW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598515"/>
            <a:ext cx="3289300" cy="774700"/>
          </a:xfrm>
          <a:prstGeom prst="rect">
            <a:avLst/>
          </a:prstGeom>
        </p:spPr>
      </p:pic>
      <p:pic>
        <p:nvPicPr>
          <p:cNvPr id="17" name="Picture 16" descr="W5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253" y="4227547"/>
            <a:ext cx="2475795" cy="383420"/>
          </a:xfrm>
          <a:prstGeom prst="rect">
            <a:avLst/>
          </a:prstGeom>
        </p:spPr>
      </p:pic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211638" y="6237288"/>
            <a:ext cx="3795931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JE, </a:t>
            </a:r>
            <a:r>
              <a:rPr lang="en-US" sz="1600" b="0" dirty="0" err="1">
                <a:solidFill>
                  <a:srgbClr val="FFFF00"/>
                </a:solidFill>
                <a:latin typeface="Times New Roman" charset="0"/>
              </a:rPr>
              <a:t>Nanopoulos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 &amp; Olive, arXiv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:1307.3537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71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Stabilization of Modulus Field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8" y="1628800"/>
            <a:ext cx="8964488" cy="427707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With modified </a:t>
            </a:r>
            <a:r>
              <a:rPr lang="en-US" dirty="0">
                <a:latin typeface="Times New Roman"/>
                <a:cs typeface="Times New Roman"/>
              </a:rPr>
              <a:t>geometrical (</a:t>
            </a:r>
            <a:r>
              <a:rPr lang="en-US" dirty="0" err="1">
                <a:latin typeface="Times New Roman"/>
                <a:cs typeface="Times New Roman"/>
              </a:rPr>
              <a:t>Kähler</a:t>
            </a:r>
            <a:r>
              <a:rPr lang="en-US" dirty="0">
                <a:latin typeface="Times New Roman"/>
                <a:cs typeface="Times New Roman"/>
              </a:rPr>
              <a:t>) structure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Effective </a:t>
            </a:r>
            <a:r>
              <a:rPr lang="en-US" dirty="0" err="1" smtClean="0">
                <a:latin typeface="Times New Roman"/>
                <a:cs typeface="Times New Roman"/>
              </a:rPr>
              <a:t>inflaton</a:t>
            </a:r>
            <a:r>
              <a:rPr lang="en-US" dirty="0" smtClean="0">
                <a:latin typeface="Times New Roman"/>
                <a:cs typeface="Times New Roman"/>
              </a:rPr>
              <a:t> potential ~ </a:t>
            </a:r>
            <a:r>
              <a:rPr lang="en-US" dirty="0" err="1" smtClean="0">
                <a:latin typeface="Times New Roman"/>
                <a:cs typeface="Times New Roman"/>
              </a:rPr>
              <a:t>Starobinsky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O</a:t>
            </a:r>
            <a:r>
              <a:rPr lang="en-US" dirty="0" smtClean="0">
                <a:latin typeface="Times New Roman"/>
                <a:cs typeface="Times New Roman"/>
              </a:rPr>
              <a:t>ther field directions stabilized: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Stabiliz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204864"/>
            <a:ext cx="6667500" cy="749300"/>
          </a:xfrm>
          <a:prstGeom prst="rect">
            <a:avLst/>
          </a:prstGeom>
        </p:spPr>
      </p:pic>
      <p:pic>
        <p:nvPicPr>
          <p:cNvPr id="5" name="Picture 4" descr="Vvalle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676" y="3961655"/>
            <a:ext cx="4392811" cy="2671747"/>
          </a:xfrm>
          <a:prstGeom prst="rect">
            <a:avLst/>
          </a:prstGeom>
        </p:spPr>
      </p:pic>
      <p:pic>
        <p:nvPicPr>
          <p:cNvPr id="6" name="Picture 5" descr="VLambd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61656"/>
            <a:ext cx="4392488" cy="2685693"/>
          </a:xfrm>
          <a:prstGeom prst="rect">
            <a:avLst/>
          </a:prstGeom>
        </p:spPr>
      </p:pic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5496" y="6474822"/>
            <a:ext cx="3795931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JE, </a:t>
            </a:r>
            <a:r>
              <a:rPr lang="en-US" sz="1600" b="0" dirty="0" err="1">
                <a:solidFill>
                  <a:srgbClr val="FFFF00"/>
                </a:solidFill>
                <a:latin typeface="Times New Roman" charset="0"/>
              </a:rPr>
              <a:t>Nanopoulos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 &amp; Olive, arXiv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:1307.3537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17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Beyond </a:t>
            </a:r>
            <a:r>
              <a:rPr lang="en-US" dirty="0" err="1" smtClean="0">
                <a:latin typeface="Times New Roman"/>
                <a:cs typeface="Times New Roman"/>
              </a:rPr>
              <a:t>Starobinsky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340768"/>
            <a:ext cx="3538736" cy="5256584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Exponential approach to constant potential: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Relations between observables: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912" y="1340768"/>
            <a:ext cx="5184576" cy="5256584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E.g., multiple no-scale moduli: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Characteristic of generic string </a:t>
            </a:r>
            <a:r>
              <a:rPr lang="en-US" dirty="0" err="1" smtClean="0">
                <a:latin typeface="Times New Roman"/>
                <a:cs typeface="Times New Roman"/>
              </a:rPr>
              <a:t>compactifications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Tensor/scalar ratio may be &lt; prediction of</a:t>
            </a:r>
          </a:p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   </a:t>
            </a:r>
            <a:r>
              <a:rPr lang="en-US" dirty="0" err="1" smtClean="0">
                <a:latin typeface="Times New Roman"/>
                <a:cs typeface="Times New Roman"/>
              </a:rPr>
              <a:t>Starobinsky</a:t>
            </a: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   model:</a:t>
            </a:r>
            <a:endParaRPr lang="en-US" dirty="0">
              <a:latin typeface="Times New Roman"/>
              <a:cs typeface="Times New Roman"/>
            </a:endParaRP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String phenomenology via the CMB?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Picture 4" descr="Generalization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56" y="2789684"/>
            <a:ext cx="3456384" cy="495300"/>
          </a:xfrm>
          <a:prstGeom prst="rect">
            <a:avLst/>
          </a:prstGeom>
          <a:solidFill>
            <a:srgbClr val="BBE0E3"/>
          </a:solidFill>
          <a:ln>
            <a:noFill/>
          </a:ln>
        </p:spPr>
      </p:pic>
      <p:pic>
        <p:nvPicPr>
          <p:cNvPr id="6" name="Picture 5" descr="Other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07" y="1916832"/>
            <a:ext cx="4883957" cy="419100"/>
          </a:xfrm>
          <a:prstGeom prst="rect">
            <a:avLst/>
          </a:prstGeom>
          <a:solidFill>
            <a:srgbClr val="BBE0E3"/>
          </a:solidFill>
          <a:ln>
            <a:solidFill>
              <a:srgbClr val="FFFFFF"/>
            </a:solidFill>
          </a:ln>
        </p:spPr>
      </p:pic>
      <p:pic>
        <p:nvPicPr>
          <p:cNvPr id="7" name="Picture 6" descr="Relation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80" y="4149080"/>
            <a:ext cx="3035300" cy="2366392"/>
          </a:xfrm>
          <a:prstGeom prst="rect">
            <a:avLst/>
          </a:prstGeom>
          <a:solidFill>
            <a:srgbClr val="BBE0E3"/>
          </a:solidFill>
          <a:ln>
            <a:noFill/>
          </a:ln>
        </p:spPr>
      </p:pic>
      <p:pic>
        <p:nvPicPr>
          <p:cNvPr id="8" name="Picture 7" descr="OtherB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3" y="3817640"/>
            <a:ext cx="1800201" cy="1901896"/>
          </a:xfrm>
          <a:prstGeom prst="rect">
            <a:avLst/>
          </a:prstGeom>
          <a:solidFill>
            <a:srgbClr val="BBE0E3"/>
          </a:solidFill>
          <a:ln>
            <a:solidFill>
              <a:srgbClr val="FFFFFF"/>
            </a:solidFill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292080" y="6309320"/>
            <a:ext cx="3795931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JE, </a:t>
            </a:r>
            <a:r>
              <a:rPr lang="en-US" sz="1600" b="0" dirty="0" err="1">
                <a:solidFill>
                  <a:srgbClr val="FFFF00"/>
                </a:solidFill>
                <a:latin typeface="Times New Roman" charset="0"/>
              </a:rPr>
              <a:t>Nanopoulos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 &amp; Olive, arXiv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:1307.3537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42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BBE0E3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Summary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8" y="1600200"/>
            <a:ext cx="8892480" cy="5069160"/>
          </a:xfrm>
          <a:solidFill>
            <a:srgbClr val="BBE0E3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The discovery of a/the Higgs boson has made scalar particles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experimentally</a:t>
            </a:r>
            <a:r>
              <a:rPr lang="en-US" dirty="0" smtClean="0">
                <a:latin typeface="Times New Roman"/>
                <a:cs typeface="Times New Roman"/>
              </a:rPr>
              <a:t> respectable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Theoretical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respectability needs </a:t>
            </a:r>
            <a:r>
              <a:rPr lang="en-US" dirty="0" err="1" smtClean="0">
                <a:latin typeface="Times New Roman"/>
                <a:cs typeface="Times New Roman"/>
              </a:rPr>
              <a:t>supersymmetry</a:t>
            </a:r>
            <a:r>
              <a:rPr lang="en-US" dirty="0">
                <a:latin typeface="Times New Roman"/>
                <a:cs typeface="Times New Roman"/>
              </a:rPr>
              <a:t>?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There may be more </a:t>
            </a:r>
            <a:r>
              <a:rPr lang="en-US" dirty="0" smtClean="0">
                <a:latin typeface="Times New Roman"/>
                <a:cs typeface="Times New Roman"/>
              </a:rPr>
              <a:t>scalars, e.g., </a:t>
            </a:r>
            <a:r>
              <a:rPr lang="en-US" dirty="0" err="1" smtClean="0">
                <a:latin typeface="Times New Roman"/>
                <a:cs typeface="Times New Roman"/>
              </a:rPr>
              <a:t>inflaton</a:t>
            </a:r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Inflation also cries out for </a:t>
            </a:r>
            <a:r>
              <a:rPr lang="en-US" dirty="0" err="1" smtClean="0">
                <a:latin typeface="Times New Roman"/>
                <a:cs typeface="Times New Roman"/>
              </a:rPr>
              <a:t>supersymmetry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err="1" smtClean="0">
                <a:latin typeface="Times New Roman"/>
                <a:cs typeface="Times New Roman"/>
              </a:rPr>
              <a:t>Supersymmetric</a:t>
            </a:r>
            <a:r>
              <a:rPr lang="en-US" dirty="0" smtClean="0">
                <a:latin typeface="Times New Roman"/>
                <a:cs typeface="Times New Roman"/>
              </a:rPr>
              <a:t> models of inflation compatible with data of Planck et al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No-scale </a:t>
            </a:r>
            <a:r>
              <a:rPr lang="en-US" dirty="0" err="1" smtClean="0">
                <a:latin typeface="Times New Roman"/>
                <a:cs typeface="Times New Roman"/>
              </a:rPr>
              <a:t>supergravity</a:t>
            </a:r>
            <a:r>
              <a:rPr lang="en-US" dirty="0" smtClean="0">
                <a:latin typeface="Times New Roman"/>
                <a:cs typeface="Times New Roman"/>
              </a:rPr>
              <a:t> ~ </a:t>
            </a:r>
            <a:r>
              <a:rPr lang="en-US" dirty="0" err="1" smtClean="0">
                <a:latin typeface="Times New Roman"/>
                <a:cs typeface="Times New Roman"/>
              </a:rPr>
              <a:t>Starobinsky</a:t>
            </a:r>
            <a:r>
              <a:rPr lang="en-US" dirty="0" smtClean="0">
                <a:latin typeface="Times New Roman"/>
                <a:cs typeface="Times New Roman"/>
              </a:rPr>
              <a:t> model ±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 window on string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compactification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?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9356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9248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err="1" smtClean="0">
                <a:latin typeface="Times New Roman"/>
                <a:cs typeface="Times New Roman"/>
              </a:rPr>
              <a:t>Starobinsky</a:t>
            </a:r>
            <a:r>
              <a:rPr lang="en-US" sz="6000" dirty="0" smtClean="0">
                <a:latin typeface="Times New Roman"/>
                <a:cs typeface="Times New Roman"/>
              </a:rPr>
              <a:t>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184576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Non-minimal general relativity (singularity-free cosmology):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 scalar!?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Inflationary interpretation, calculation of perturbations: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Conformally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equivalent to scalar field model:</a:t>
            </a: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R+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52" y="2179960"/>
            <a:ext cx="5003800" cy="889000"/>
          </a:xfrm>
          <a:prstGeom prst="rect">
            <a:avLst/>
          </a:prstGeom>
        </p:spPr>
      </p:pic>
      <p:pic>
        <p:nvPicPr>
          <p:cNvPr id="5" name="Picture 4" descr="R+R2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45224"/>
            <a:ext cx="8597900" cy="1028700"/>
          </a:xfrm>
          <a:prstGeom prst="rect">
            <a:avLst/>
          </a:prstGeom>
        </p:spPr>
      </p:pic>
      <p:pic>
        <p:nvPicPr>
          <p:cNvPr id="6" name="Picture 5" descr="MCeqn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208727"/>
            <a:ext cx="6768752" cy="804449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236296" y="2924944"/>
            <a:ext cx="1664638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Starobinsky</a:t>
            </a:r>
            <a:r>
              <a:rPr lang="en-US" sz="1600" b="0" dirty="0" smtClean="0">
                <a:solidFill>
                  <a:srgbClr val="FFFF00"/>
                </a:solidFill>
              </a:rPr>
              <a:t>, 1980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15833" y="3789040"/>
            <a:ext cx="2576647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Mukhanov</a:t>
            </a:r>
            <a:r>
              <a:rPr lang="en-US" sz="1600" b="0" dirty="0" smtClean="0">
                <a:solidFill>
                  <a:srgbClr val="FFFF00"/>
                </a:solidFill>
              </a:rPr>
              <a:t> &amp; </a:t>
            </a:r>
            <a:r>
              <a:rPr lang="en-US" sz="1600" b="0" dirty="0" err="1" smtClean="0">
                <a:solidFill>
                  <a:srgbClr val="FFFF00"/>
                </a:solidFill>
              </a:rPr>
              <a:t>Chibisov</a:t>
            </a:r>
            <a:r>
              <a:rPr lang="en-US" sz="1600" b="0" dirty="0" smtClean="0">
                <a:solidFill>
                  <a:srgbClr val="FFFF00"/>
                </a:solidFill>
              </a:rPr>
              <a:t>, 1981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236296" y="6309320"/>
            <a:ext cx="116490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Whitt, 1984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015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9248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latin typeface="Times New Roman"/>
                <a:cs typeface="Times New Roman"/>
              </a:rPr>
              <a:t>Higgs Inflation: a Single Scalar?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8856984" cy="532859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Standard Model with non-minimal coupling to gravity: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Consider case 			      : in Einstein frame</a:t>
            </a:r>
          </a:p>
          <a:p>
            <a:pPr eaLnBrk="1" hangingPunct="1">
              <a:defRPr/>
            </a:pPr>
            <a:endParaRPr lang="en-US" sz="4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With potential:</a:t>
            </a:r>
          </a:p>
          <a:p>
            <a:pPr marL="457200" lvl="1" indent="0" eaLnBrk="1" hangingPunct="1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Similar to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Starobinsky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, but not identical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Successful inflationary potential at 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8" name="Picture 7" descr="B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88840"/>
            <a:ext cx="5384800" cy="1739900"/>
          </a:xfrm>
          <a:prstGeom prst="rect">
            <a:avLst/>
          </a:prstGeom>
        </p:spPr>
      </p:pic>
      <p:pic>
        <p:nvPicPr>
          <p:cNvPr id="9" name="Picture 8" descr="BSx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013" y="3764548"/>
            <a:ext cx="2405067" cy="409026"/>
          </a:xfrm>
          <a:prstGeom prst="rect">
            <a:avLst/>
          </a:prstGeom>
        </p:spPr>
      </p:pic>
      <p:pic>
        <p:nvPicPr>
          <p:cNvPr id="10" name="Picture 9" descr="BS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221088"/>
            <a:ext cx="5040560" cy="847731"/>
          </a:xfrm>
          <a:prstGeom prst="rect">
            <a:avLst/>
          </a:prstGeom>
        </p:spPr>
      </p:pic>
      <p:pic>
        <p:nvPicPr>
          <p:cNvPr id="11" name="Picture 10" descr="BSU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013176"/>
            <a:ext cx="4392488" cy="749937"/>
          </a:xfrm>
          <a:prstGeom prst="rect">
            <a:avLst/>
          </a:prstGeom>
        </p:spPr>
      </p:pic>
      <p:pic>
        <p:nvPicPr>
          <p:cNvPr id="12" name="Picture 11" descr="BSch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199460"/>
            <a:ext cx="1473200" cy="469900"/>
          </a:xfrm>
          <a:prstGeom prst="rect">
            <a:avLst/>
          </a:prstGeom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004048" y="1218238"/>
            <a:ext cx="389281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Bezrukov</a:t>
            </a:r>
            <a:r>
              <a:rPr lang="en-US" sz="1600" b="0" dirty="0" smtClean="0">
                <a:solidFill>
                  <a:srgbClr val="FFFF00"/>
                </a:solidFill>
              </a:rPr>
              <a:t> &amp; </a:t>
            </a:r>
            <a:r>
              <a:rPr lang="en-US" sz="1600" b="0" dirty="0" err="1" smtClean="0">
                <a:solidFill>
                  <a:srgbClr val="FFFF00"/>
                </a:solidFill>
              </a:rPr>
              <a:t>Shaposhnikov</a:t>
            </a:r>
            <a:r>
              <a:rPr lang="en-US" sz="1600" b="0" dirty="0" smtClean="0">
                <a:solidFill>
                  <a:srgbClr val="FFFF00"/>
                </a:solidFill>
              </a:rPr>
              <a:t>, arXiv:0710.3755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26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3"/>
            <a:ext cx="8892480" cy="936104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>
                <a:latin typeface="Times New Roman"/>
                <a:cs typeface="Times New Roman"/>
              </a:rPr>
              <a:t>Higgs Inflation: a Single Scalar?</a:t>
            </a:r>
            <a:endParaRPr lang="en-US" sz="4800" dirty="0" smtClean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547260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Successful inflation for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BUT: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Need to take into account ≥ 2-loop corrections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Requires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λ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&gt; 0 beyond M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: need M</a:t>
            </a:r>
            <a:r>
              <a:rPr lang="en-US" baseline="-25000" dirty="0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 &gt; 127 </a:t>
            </a:r>
            <a:r>
              <a:rPr lang="en-US" dirty="0" err="1">
                <a:solidFill>
                  <a:srgbClr val="000000"/>
                </a:solidFill>
                <a:latin typeface="Times New Roman"/>
                <a:cs typeface="Times New Roman"/>
              </a:rPr>
              <a:t>GeV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?</a:t>
            </a:r>
            <a:endParaRPr lang="en-US" baseline="-250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Question of naturalness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BSpi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6832"/>
            <a:ext cx="8712968" cy="2641118"/>
          </a:xfrm>
          <a:prstGeom prst="rect">
            <a:avLst/>
          </a:prstGeom>
        </p:spPr>
      </p:pic>
      <p:pic>
        <p:nvPicPr>
          <p:cNvPr id="5" name="Picture 4" descr="BSxiva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268760"/>
            <a:ext cx="4392488" cy="703259"/>
          </a:xfrm>
          <a:prstGeom prst="rect">
            <a:avLst/>
          </a:prstGeom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004048" y="4653136"/>
            <a:ext cx="389281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Bezrukov</a:t>
            </a:r>
            <a:r>
              <a:rPr lang="en-US" sz="1600" b="0" dirty="0" smtClean="0">
                <a:solidFill>
                  <a:srgbClr val="FFFF00"/>
                </a:solidFill>
              </a:rPr>
              <a:t> &amp; </a:t>
            </a:r>
            <a:r>
              <a:rPr lang="en-US" sz="1600" b="0" dirty="0" err="1" smtClean="0">
                <a:solidFill>
                  <a:srgbClr val="FFFF00"/>
                </a:solidFill>
              </a:rPr>
              <a:t>Shaposhnikov</a:t>
            </a:r>
            <a:r>
              <a:rPr lang="en-US" sz="1600" b="0" dirty="0" smtClean="0">
                <a:solidFill>
                  <a:srgbClr val="FFFF00"/>
                </a:solidFill>
              </a:rPr>
              <a:t>, arXiv:0710.3755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430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260350"/>
            <a:ext cx="8277225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000000"/>
                </a:solidFill>
                <a:latin typeface="Times New Roman" charset="0"/>
                <a:cs typeface="+mj-cs"/>
              </a:rPr>
              <a:t>Theoretical Constraints on Higgs Mass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Large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→ large self-coupling → blow up at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low-energy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due to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renormalization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Small: renormalization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due to t quark drives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quartic coupling &lt; 0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at some 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→ vacuum unstable</a:t>
            </a:r>
            <a:endParaRPr lang="el-GR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Vacuum could be stabilized by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upersymmetry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3795" name="Text Box 10"/>
          <p:cNvSpPr txBox="1">
            <a:spLocks noChangeArrowheads="1"/>
          </p:cNvSpPr>
          <p:nvPr/>
        </p:nvSpPr>
        <p:spPr bwMode="auto">
          <a:xfrm>
            <a:off x="3419475" y="6381750"/>
            <a:ext cx="5611813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Degrassi, Di Vita, Elias-Miro, Giudice, Isodori &amp; Strumia, arXiv:1205.6497</a:t>
            </a:r>
          </a:p>
        </p:txBody>
      </p:sp>
      <p:pic>
        <p:nvPicPr>
          <p:cNvPr id="4" name="Picture 3" descr="runninglambd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138363"/>
            <a:ext cx="45085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anda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133600"/>
            <a:ext cx="3671887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G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388855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228184" y="2276475"/>
            <a:ext cx="2505814" cy="104028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Instability @</a:t>
            </a:r>
          </a:p>
          <a:p>
            <a:pPr algn="ctr">
              <a:buFontTx/>
              <a:buNone/>
              <a:defRPr/>
            </a:pP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10</a:t>
            </a:r>
            <a:r>
              <a:rPr lang="en-US" sz="2800" b="0" baseline="30000" dirty="0">
                <a:solidFill>
                  <a:srgbClr val="FFFF00"/>
                </a:solidFill>
                <a:cs typeface="Times New Roman" charset="0"/>
              </a:rPr>
              <a:t>10</a:t>
            </a: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 – 10</a:t>
            </a:r>
            <a:r>
              <a:rPr lang="en-US" sz="2800" b="0" baseline="30000" dirty="0">
                <a:solidFill>
                  <a:srgbClr val="FFFF00"/>
                </a:solidFill>
                <a:cs typeface="Times New Roman" charset="0"/>
              </a:rPr>
              <a:t>13</a:t>
            </a: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cs typeface="Times New Roman" charset="0"/>
              </a:rPr>
              <a:t>GeV</a:t>
            </a:r>
            <a:endParaRPr lang="en-US" sz="2800" b="0" dirty="0">
              <a:solidFill>
                <a:srgbClr val="FFFF00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482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3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3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8891588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+mj-cs"/>
              </a:rPr>
              <a:t>Vacuum Instability in the Standard Model 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Very sensitive to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t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as well as M</a:t>
            </a:r>
            <a:r>
              <a:rPr lang="en-US" baseline="-25000" dirty="0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Present vacuum probably metastable with lifetime &gt;&gt; age of the Universe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5843" name="Picture 1" descr="G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59013"/>
            <a:ext cx="84963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10"/>
          <p:cNvSpPr txBox="1">
            <a:spLocks noChangeArrowheads="1"/>
          </p:cNvSpPr>
          <p:nvPr/>
        </p:nvSpPr>
        <p:spPr bwMode="auto">
          <a:xfrm>
            <a:off x="3419475" y="6381750"/>
            <a:ext cx="5611813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Degrassi, Di Vita, Elias-Miro, Giudice, Isodori &amp; Strumia, arXiv:1205.6497</a:t>
            </a:r>
          </a:p>
        </p:txBody>
      </p:sp>
      <p:pic>
        <p:nvPicPr>
          <p:cNvPr id="2" name="Picture 1" descr="Ginostabilit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276872"/>
            <a:ext cx="5438397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49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9248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Effective Potential in Single-Field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468052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Consider single real field with double-well potential: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Shallower than φ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for 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	0 &lt; </a:t>
            </a:r>
            <a:r>
              <a:rPr lang="en-US" dirty="0" err="1">
                <a:latin typeface="Times New Roman"/>
                <a:cs typeface="Times New Roman"/>
              </a:rPr>
              <a:t>φ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&lt; v</a:t>
            </a: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>
                <a:latin typeface="Times New Roman"/>
                <a:cs typeface="Times New Roman"/>
              </a:rPr>
              <a:t>Better </a:t>
            </a:r>
            <a:r>
              <a:rPr lang="en-US" dirty="0" smtClean="0">
                <a:latin typeface="Times New Roman"/>
                <a:cs typeface="Times New Roman"/>
              </a:rPr>
              <a:t>tensor-to-scalar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ratio r </a:t>
            </a:r>
            <a:r>
              <a:rPr lang="en-US" dirty="0">
                <a:latin typeface="Times New Roman"/>
                <a:cs typeface="Times New Roman"/>
              </a:rPr>
              <a:t>for 0 &lt; </a:t>
            </a:r>
            <a:r>
              <a:rPr lang="en-US" dirty="0" err="1">
                <a:latin typeface="Times New Roman"/>
                <a:cs typeface="Times New Roman"/>
              </a:rPr>
              <a:t>φ</a:t>
            </a:r>
            <a:r>
              <a:rPr lang="en-US" dirty="0">
                <a:latin typeface="Times New Roman"/>
                <a:cs typeface="Times New Roman"/>
              </a:rPr>
              <a:t> &lt; v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Steeper </a:t>
            </a:r>
            <a:r>
              <a:rPr lang="en-US" dirty="0">
                <a:latin typeface="Times New Roman"/>
                <a:cs typeface="Times New Roman"/>
              </a:rPr>
              <a:t>than </a:t>
            </a:r>
            <a:r>
              <a:rPr lang="en-US" dirty="0" smtClean="0">
                <a:latin typeface="Times New Roman"/>
                <a:cs typeface="Times New Roman"/>
              </a:rPr>
              <a:t>φ</a:t>
            </a:r>
            <a:r>
              <a:rPr lang="en-US" baseline="30000" dirty="0" smtClean="0">
                <a:latin typeface="Times New Roman"/>
                <a:cs typeface="Times New Roman"/>
              </a:rPr>
              <a:t>2 </a:t>
            </a:r>
            <a:r>
              <a:rPr lang="en-US" dirty="0" smtClean="0">
                <a:latin typeface="Times New Roman"/>
                <a:cs typeface="Times New Roman"/>
              </a:rPr>
              <a:t>for 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</a:t>
            </a:r>
            <a:r>
              <a:rPr lang="en-US" dirty="0" err="1" smtClean="0">
                <a:latin typeface="Times New Roman"/>
                <a:cs typeface="Times New Roman"/>
              </a:rPr>
              <a:t>φ</a:t>
            </a:r>
            <a:r>
              <a:rPr lang="en-US" dirty="0" smtClean="0">
                <a:latin typeface="Times New Roman"/>
                <a:cs typeface="Times New Roman"/>
              </a:rPr>
              <a:t> &lt; 0 or &gt; v: worse r</a:t>
            </a:r>
          </a:p>
        </p:txBody>
      </p:sp>
      <p:pic>
        <p:nvPicPr>
          <p:cNvPr id="5" name="Picture 4" descr="ourpotenti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76872"/>
            <a:ext cx="4416491" cy="331236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 descr="single-fiel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132856"/>
            <a:ext cx="2273300" cy="546100"/>
          </a:xfrm>
          <a:prstGeom prst="rect">
            <a:avLst/>
          </a:prstGeom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6193527" y="4941168"/>
            <a:ext cx="1944216" cy="64807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092280" y="3933056"/>
            <a:ext cx="1258793" cy="9048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Good</a:t>
            </a:r>
            <a:endParaRPr lang="en-US" sz="2400" b="0" dirty="0">
              <a:solidFill>
                <a:srgbClr val="FFFF00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inflation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932040" y="6114782"/>
            <a:ext cx="3809256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Croon, </a:t>
            </a:r>
            <a:r>
              <a:rPr lang="en-US" sz="1600" b="0" dirty="0">
                <a:solidFill>
                  <a:srgbClr val="FFFF00"/>
                </a:solidFill>
              </a:rPr>
              <a:t>JE </a:t>
            </a:r>
            <a:r>
              <a:rPr lang="en-US" sz="1600" b="0" dirty="0" smtClean="0">
                <a:solidFill>
                  <a:srgbClr val="FFFF00"/>
                </a:solidFill>
              </a:rPr>
              <a:t>&amp; </a:t>
            </a:r>
            <a:r>
              <a:rPr lang="en-US" sz="1600" b="0" dirty="0" err="1" smtClean="0">
                <a:solidFill>
                  <a:srgbClr val="FFFF00"/>
                </a:solidFill>
              </a:rPr>
              <a:t>Mavromatos</a:t>
            </a:r>
            <a:r>
              <a:rPr lang="en-US" sz="1600" b="0" dirty="0" smtClean="0">
                <a:solidFill>
                  <a:srgbClr val="FFFF00"/>
                </a:solidFill>
              </a:rPr>
              <a:t>: </a:t>
            </a:r>
            <a:r>
              <a:rPr lang="en-US" sz="1600" b="0" dirty="0">
                <a:solidFill>
                  <a:srgbClr val="FFFF00"/>
                </a:solidFill>
              </a:rPr>
              <a:t>arXiv:</a:t>
            </a:r>
            <a:r>
              <a:rPr lang="en-US" sz="1600" b="0" dirty="0" smtClean="0">
                <a:solidFill>
                  <a:srgbClr val="FFFF00"/>
                </a:solidFill>
              </a:rPr>
              <a:t>1303.6253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34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9248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Inflation Cries out </a:t>
            </a:r>
            <a:r>
              <a:rPr lang="en-US" sz="4000" dirty="0">
                <a:latin typeface="Times New Roman"/>
                <a:cs typeface="Times New Roman"/>
              </a:rPr>
              <a:t>for </a:t>
            </a:r>
            <a:r>
              <a:rPr lang="en-US" sz="4000" dirty="0" err="1">
                <a:latin typeface="Times New Roman"/>
                <a:cs typeface="Times New Roman"/>
              </a:rPr>
              <a:t>Supersymmetry</a:t>
            </a:r>
            <a:r>
              <a:rPr lang="en-US" sz="4000" dirty="0">
                <a:latin typeface="Times New Roman"/>
                <a:cs typeface="Times New Roman"/>
              </a:rPr>
              <a:t> </a:t>
            </a:r>
            <a:endParaRPr lang="en-US" sz="4000" dirty="0" smtClean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72816"/>
            <a:ext cx="8856984" cy="432048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Want “elementary” scalar field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(at least looks elementary at energies &lt;&lt; M</a:t>
            </a:r>
            <a:r>
              <a:rPr lang="en-US" baseline="-25000" dirty="0" smtClean="0">
                <a:latin typeface="Times New Roman"/>
                <a:cs typeface="Times New Roman"/>
              </a:rPr>
              <a:t>P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To get right magnitude of perturbations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Prefer mass </a:t>
            </a:r>
            <a:r>
              <a:rPr lang="en-US" dirty="0">
                <a:latin typeface="Times New Roman"/>
                <a:cs typeface="Times New Roman"/>
              </a:rPr>
              <a:t>&lt;&lt; </a:t>
            </a:r>
            <a:r>
              <a:rPr lang="en-US" dirty="0" smtClean="0">
                <a:latin typeface="Times New Roman"/>
                <a:cs typeface="Times New Roman"/>
              </a:rPr>
              <a:t>M</a:t>
            </a:r>
            <a:r>
              <a:rPr lang="en-US" baseline="-25000" dirty="0" smtClean="0">
                <a:latin typeface="Times New Roman"/>
                <a:cs typeface="Times New Roman"/>
              </a:rPr>
              <a:t>P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(~ 10</a:t>
            </a:r>
            <a:r>
              <a:rPr lang="en-US" baseline="30000" dirty="0" smtClean="0">
                <a:latin typeface="Times New Roman"/>
                <a:cs typeface="Times New Roman"/>
              </a:rPr>
              <a:t>13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r>
              <a:rPr lang="en-US" dirty="0" smtClean="0">
                <a:latin typeface="Times New Roman"/>
                <a:cs typeface="Times New Roman"/>
              </a:rPr>
              <a:t> in simple φ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models)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And/or prefer small self-coupling </a:t>
            </a:r>
            <a:r>
              <a:rPr lang="en-US" dirty="0" err="1" smtClean="0">
                <a:latin typeface="Times New Roman"/>
                <a:cs typeface="Times New Roman"/>
              </a:rPr>
              <a:t>λ</a:t>
            </a:r>
            <a:r>
              <a:rPr lang="en-US" dirty="0" smtClean="0">
                <a:latin typeface="Times New Roman"/>
                <a:cs typeface="Times New Roman"/>
              </a:rPr>
              <a:t> &lt;&lt; 1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Both technically natural with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supersymmetry</a:t>
            </a: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932040" y="5949280"/>
            <a:ext cx="371708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</a:rPr>
              <a:t>, Olive,  &amp; </a:t>
            </a:r>
            <a:r>
              <a:rPr lang="en-US" sz="1600" b="0" dirty="0" err="1" smtClean="0">
                <a:solidFill>
                  <a:srgbClr val="FFFF00"/>
                </a:solidFill>
              </a:rPr>
              <a:t>Tamvakis</a:t>
            </a:r>
            <a:r>
              <a:rPr lang="en-US" sz="1600" b="0" dirty="0" smtClean="0">
                <a:solidFill>
                  <a:srgbClr val="FFFF00"/>
                </a:solidFill>
              </a:rPr>
              <a:t>: 1983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45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17837</TotalTime>
  <Words>956</Words>
  <Application>Microsoft Macintosh PowerPoint</Application>
  <PresentationFormat>On-screen Show (4:3)</PresentationFormat>
  <Paragraphs>245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PowerPoint Presentation</vt:lpstr>
      <vt:lpstr>Inflationary Models in Light of Planck</vt:lpstr>
      <vt:lpstr>Starobinsky Model</vt:lpstr>
      <vt:lpstr>Higgs Inflation: a Single Scalar?</vt:lpstr>
      <vt:lpstr>Higgs Inflation: a Single Scalar?</vt:lpstr>
      <vt:lpstr>Theoretical Constraints on Higgs Mass</vt:lpstr>
      <vt:lpstr>Vacuum Instability in the Standard Model </vt:lpstr>
      <vt:lpstr>Effective Potential in Single-Field Model</vt:lpstr>
      <vt:lpstr>Inflation Cries out for Supersymmetry </vt:lpstr>
      <vt:lpstr>Effective Potential in Wess-Zumino Model</vt:lpstr>
      <vt:lpstr>Supersymmetric Inflation in Light of Planck</vt:lpstr>
      <vt:lpstr>Wess-Zumino Inflation in Light of Planck</vt:lpstr>
      <vt:lpstr>From Supersymmetry to Supergravity</vt:lpstr>
      <vt:lpstr>Gravitino Inflation</vt:lpstr>
      <vt:lpstr>No-Scale Supergravity Inflation</vt:lpstr>
      <vt:lpstr>No-Scale Supergravity Inflation</vt:lpstr>
      <vt:lpstr>No-Scale Supergravity Inflation</vt:lpstr>
      <vt:lpstr>No-Scale Supergravity Inflation</vt:lpstr>
      <vt:lpstr>If it looks and smells like Starobinsky …</vt:lpstr>
      <vt:lpstr>No-Scale Supergravity Inflation</vt:lpstr>
      <vt:lpstr>See also …</vt:lpstr>
      <vt:lpstr>Generalizations</vt:lpstr>
      <vt:lpstr>Stabilization of Modulus Field</vt:lpstr>
      <vt:lpstr>Beyond Starobinsky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 Beyond the Standard Model</dc:title>
  <cp:lastModifiedBy>CERN User</cp:lastModifiedBy>
  <cp:revision>371</cp:revision>
  <cp:lastPrinted>2013-05-16T10:20:45Z</cp:lastPrinted>
  <dcterms:modified xsi:type="dcterms:W3CDTF">2013-09-18T16:02:39Z</dcterms:modified>
</cp:coreProperties>
</file>